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548640"/>
            <a:ext cx="11057839" cy="274320"/>
          </a:xfrm>
          <a:prstGeom prst="rect">
            <a:avLst/>
          </a:prstGeom>
          <a:noFill/>
          <a:ln/>
        </p:spPr>
        <p:txBody>
          <a:bodyPr wrap="square" lIns="0" tIns="0" rIns="0" bIns="0" rtlCol="0" anchor="ctr"/>
          <a:lstStyle/>
          <a:p>
            <a:pPr indent="0" marL="0">
              <a:buNone/>
            </a:pPr>
            <a:r>
              <a:rPr lang="en-US" sz="1200" b="1" spc="200" kern="0" dirty="0">
                <a:solidFill>
                  <a:srgbClr val="0A0A0A"/>
                </a:solidFill>
                <a:latin typeface="JetBrains Mono" pitchFamily="34" charset="0"/>
                <a:ea typeface="JetBrains Mono" pitchFamily="34" charset="-122"/>
                <a:cs typeface="JetBrains Mono" pitchFamily="34" charset="-120"/>
              </a:rPr>
              <a:t>AI ENABLEMENT LABS</a:t>
            </a:r>
            <a:pPr indent="0" marL="0">
              <a:buNone/>
            </a:pPr>
            <a:r>
              <a:rPr lang="en-US" sz="1200" b="1" spc="200" kern="0" dirty="0">
                <a:solidFill>
                  <a:srgbClr val="5B5B5B"/>
                </a:solidFill>
                <a:latin typeface="JetBrains Mono" pitchFamily="34" charset="0"/>
                <a:ea typeface="JetBrains Mono" pitchFamily="34" charset="-122"/>
                <a:cs typeface="JetBrains Mono" pitchFamily="34" charset="-120"/>
              </a:rPr>
              <a:t>  —  CONCEPT DECK</a:t>
            </a:r>
            <a:endParaRPr lang="en-US" sz="1200" dirty="0"/>
          </a:p>
        </p:txBody>
      </p:sp>
      <p:sp>
        <p:nvSpPr>
          <p:cNvPr id="3" name="Text 1"/>
          <p:cNvSpPr/>
          <p:nvPr/>
        </p:nvSpPr>
        <p:spPr>
          <a:xfrm>
            <a:off x="566928" y="1874520"/>
            <a:ext cx="10607040" cy="1828800"/>
          </a:xfrm>
          <a:prstGeom prst="rect">
            <a:avLst/>
          </a:prstGeom>
          <a:noFill/>
          <a:ln/>
        </p:spPr>
        <p:txBody>
          <a:bodyPr wrap="square" lIns="0" tIns="0" rIns="0" bIns="0" rtlCol="0" anchor="t"/>
          <a:lstStyle/>
          <a:p>
            <a:pPr indent="0" marL="0">
              <a:lnSpc>
                <a:spcPct val="104000"/>
              </a:lnSpc>
              <a:buNone/>
            </a:pPr>
            <a:r>
              <a:rPr lang="en-US" sz="4800" b="1" dirty="0">
                <a:solidFill>
                  <a:srgbClr val="0A0A0A"/>
                </a:solidFill>
                <a:latin typeface="Inter" pitchFamily="34" charset="0"/>
                <a:ea typeface="Inter" pitchFamily="34" charset="-122"/>
                <a:cs typeface="Inter" pitchFamily="34" charset="-120"/>
              </a:rPr>
              <a:t>From AI as a tool to </a:t>
            </a:r>
            <a:pPr indent="0" marL="0">
              <a:lnSpc>
                <a:spcPct val="104000"/>
              </a:lnSpc>
              <a:buNone/>
            </a:pPr>
            <a:r>
              <a:rPr lang="en-US" sz="4800" b="1" dirty="0">
                <a:solidFill>
                  <a:srgbClr val="C5271E"/>
                </a:solidFill>
                <a:latin typeface="Inter" pitchFamily="34" charset="0"/>
                <a:ea typeface="Inter" pitchFamily="34" charset="-122"/>
                <a:cs typeface="Inter" pitchFamily="34" charset="-120"/>
              </a:rPr>
              <a:t>AI as a verified workflow.</a:t>
            </a:r>
            <a:endParaRPr lang="en-US" sz="4800" dirty="0"/>
          </a:p>
        </p:txBody>
      </p:sp>
      <p:sp>
        <p:nvSpPr>
          <p:cNvPr id="4" name="Text 2"/>
          <p:cNvSpPr/>
          <p:nvPr/>
        </p:nvSpPr>
        <p:spPr>
          <a:xfrm>
            <a:off x="566928" y="3886200"/>
            <a:ext cx="8869680" cy="731520"/>
          </a:xfrm>
          <a:prstGeom prst="rect">
            <a:avLst/>
          </a:prstGeom>
          <a:noFill/>
          <a:ln/>
        </p:spPr>
        <p:txBody>
          <a:bodyPr wrap="square" lIns="0" tIns="0" rIns="0" bIns="0" rtlCol="0" anchor="ctr"/>
          <a:lstStyle/>
          <a:p>
            <a:pPr indent="0" marL="0">
              <a:lnSpc>
                <a:spcPct val="120000"/>
              </a:lnSpc>
              <a:buNone/>
            </a:pPr>
            <a:r>
              <a:rPr lang="en-US" sz="1700" dirty="0">
                <a:solidFill>
                  <a:srgbClr val="5B5B5B"/>
                </a:solidFill>
                <a:latin typeface="Inter" pitchFamily="34" charset="0"/>
                <a:ea typeface="Inter" pitchFamily="34" charset="-122"/>
                <a:cs typeface="Inter" pitchFamily="34" charset="-120"/>
              </a:rPr>
              <a:t>Practical AI enablement for UK teams. We train your people, set up the tools, and build the verified workflow around them.</a:t>
            </a:r>
            <a:endParaRPr lang="en-US" sz="1700" dirty="0"/>
          </a:p>
        </p:txBody>
      </p:sp>
      <p:sp>
        <p:nvSpPr>
          <p:cNvPr id="5" name="Text 3"/>
          <p:cNvSpPr/>
          <p:nvPr/>
        </p:nvSpPr>
        <p:spPr>
          <a:xfrm>
            <a:off x="566928" y="5029200"/>
            <a:ext cx="11057839" cy="365760"/>
          </a:xfrm>
          <a:prstGeom prst="rect">
            <a:avLst/>
          </a:prstGeom>
          <a:noFill/>
          <a:ln/>
        </p:spPr>
        <p:txBody>
          <a:bodyPr wrap="square" lIns="0" tIns="0" rIns="0" bIns="0" rtlCol="0" anchor="ctr"/>
          <a:lstStyle/>
          <a:p>
            <a:pPr indent="0" marL="0">
              <a:buNone/>
            </a:pPr>
            <a:r>
              <a:rPr lang="en-US" sz="1500" b="1" spc="100" kern="0" dirty="0">
                <a:solidFill>
                  <a:srgbClr val="0A0A0A"/>
                </a:solidFill>
                <a:latin typeface="JetBrains Mono" pitchFamily="34" charset="0"/>
                <a:ea typeface="JetBrains Mono" pitchFamily="34" charset="-122"/>
                <a:cs typeface="JetBrains Mono" pitchFamily="34" charset="-120"/>
              </a:rPr>
              <a:t>Frame</a:t>
            </a:r>
            <a:pPr indent="0" marL="0">
              <a:buNone/>
            </a:pPr>
            <a:r>
              <a:rPr lang="en-US" sz="1500" b="1" spc="100" kern="0" dirty="0">
                <a:solidFill>
                  <a:srgbClr val="C5271E"/>
                </a:solidFill>
                <a:latin typeface="JetBrains Mono" pitchFamily="34" charset="0"/>
                <a:ea typeface="JetBrains Mono" pitchFamily="34" charset="-122"/>
                <a:cs typeface="JetBrains Mono" pitchFamily="34" charset="-120"/>
              </a:rPr>
              <a:t>  →  </a:t>
            </a:r>
            <a:pPr indent="0" marL="0">
              <a:buNone/>
            </a:pPr>
            <a:r>
              <a:rPr lang="en-US" sz="1500" b="1" spc="100" kern="0" dirty="0">
                <a:solidFill>
                  <a:srgbClr val="0A0A0A"/>
                </a:solidFill>
                <a:latin typeface="JetBrains Mono" pitchFamily="34" charset="0"/>
                <a:ea typeface="JetBrains Mono" pitchFamily="34" charset="-122"/>
                <a:cs typeface="JetBrains Mono" pitchFamily="34" charset="-120"/>
              </a:rPr>
              <a:t>Generate</a:t>
            </a:r>
            <a:pPr indent="0" marL="0">
              <a:buNone/>
            </a:pPr>
            <a:r>
              <a:rPr lang="en-US" sz="1500" b="1" spc="100" kern="0" dirty="0">
                <a:solidFill>
                  <a:srgbClr val="C5271E"/>
                </a:solidFill>
                <a:latin typeface="JetBrains Mono" pitchFamily="34" charset="0"/>
                <a:ea typeface="JetBrains Mono" pitchFamily="34" charset="-122"/>
                <a:cs typeface="JetBrains Mono" pitchFamily="34" charset="-120"/>
              </a:rPr>
              <a:t>  →  </a:t>
            </a:r>
            <a:pPr indent="0" marL="0">
              <a:buNone/>
            </a:pPr>
            <a:r>
              <a:rPr lang="en-US" sz="1500" b="1" spc="100" kern="0" dirty="0">
                <a:solidFill>
                  <a:srgbClr val="0A0A0A"/>
                </a:solidFill>
                <a:latin typeface="JetBrains Mono" pitchFamily="34" charset="0"/>
                <a:ea typeface="JetBrains Mono" pitchFamily="34" charset="-122"/>
                <a:cs typeface="JetBrains Mono" pitchFamily="34" charset="-120"/>
              </a:rPr>
              <a:t>Verify</a:t>
            </a:r>
            <a:pPr indent="0" marL="0">
              <a:buNone/>
            </a:pPr>
            <a:r>
              <a:rPr lang="en-US" sz="1500" b="1" spc="100" kern="0" dirty="0">
                <a:solidFill>
                  <a:srgbClr val="C5271E"/>
                </a:solidFill>
                <a:latin typeface="JetBrains Mono" pitchFamily="34" charset="0"/>
                <a:ea typeface="JetBrains Mono" pitchFamily="34" charset="-122"/>
                <a:cs typeface="JetBrains Mono" pitchFamily="34" charset="-120"/>
              </a:rPr>
              <a:t>  →  </a:t>
            </a:r>
            <a:pPr indent="0" marL="0">
              <a:buNone/>
            </a:pPr>
            <a:r>
              <a:rPr lang="en-US" sz="1500" b="1" spc="100" kern="0" dirty="0">
                <a:solidFill>
                  <a:srgbClr val="0A0A0A"/>
                </a:solidFill>
                <a:latin typeface="JetBrains Mono" pitchFamily="34" charset="0"/>
                <a:ea typeface="JetBrains Mono" pitchFamily="34" charset="-122"/>
                <a:cs typeface="JetBrains Mono" pitchFamily="34" charset="-120"/>
              </a:rPr>
              <a:t>Govern</a:t>
            </a:r>
            <a:endParaRPr lang="en-US" sz="1500" dirty="0"/>
          </a:p>
        </p:txBody>
      </p:sp>
      <p:sp>
        <p:nvSpPr>
          <p:cNvPr id="6" name="Text 4"/>
          <p:cNvSpPr/>
          <p:nvPr/>
        </p:nvSpPr>
        <p:spPr>
          <a:xfrm>
            <a:off x="566928" y="6437376"/>
            <a:ext cx="11057839" cy="274320"/>
          </a:xfrm>
          <a:prstGeom prst="rect">
            <a:avLst/>
          </a:prstGeom>
          <a:noFill/>
          <a:ln/>
        </p:spPr>
        <p:txBody>
          <a:bodyPr wrap="square" lIns="0" tIns="0" rIns="0" bIns="0" rtlCol="0" anchor="ctr"/>
          <a:lstStyle/>
          <a:p>
            <a:pPr indent="0" marL="0">
              <a:buNone/>
            </a:pPr>
            <a:r>
              <a:rPr lang="en-US" sz="900" spc="100" kern="0" dirty="0">
                <a:solidFill>
                  <a:srgbClr val="9A9A9A"/>
                </a:solidFill>
                <a:latin typeface="JetBrains Mono" pitchFamily="34" charset="0"/>
                <a:ea typeface="JetBrains Mono" pitchFamily="34" charset="-122"/>
                <a:cs typeface="JetBrains Mono" pitchFamily="34" charset="-120"/>
              </a:rPr>
              <a:t>AI Enablement Labs  ·  aienablementlabs.co.uk</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20624"/>
            <a:ext cx="11057839" cy="274320"/>
          </a:xfrm>
          <a:prstGeom prst="rect">
            <a:avLst/>
          </a:prstGeom>
          <a:noFill/>
          <a:ln/>
        </p:spPr>
        <p:txBody>
          <a:bodyPr wrap="square" lIns="0" tIns="0" rIns="0" bIns="0" rtlCol="0" anchor="ctr"/>
          <a:lstStyle/>
          <a:p>
            <a:pPr indent="0" marL="0">
              <a:buNone/>
            </a:pPr>
            <a:r>
              <a:rPr lang="en-US" sz="1150" b="1" spc="200" kern="0" dirty="0">
                <a:solidFill>
                  <a:srgbClr val="C5271E"/>
                </a:solidFill>
                <a:latin typeface="JetBrains Mono" pitchFamily="34" charset="0"/>
                <a:ea typeface="JetBrains Mono" pitchFamily="34" charset="-122"/>
                <a:cs typeface="JetBrains Mono" pitchFamily="34" charset="-120"/>
              </a:rPr>
              <a:t>09 / </a:t>
            </a:r>
            <a:pPr indent="0" marL="0">
              <a:buNone/>
            </a:pPr>
            <a:r>
              <a:rPr lang="en-US" sz="1150" b="1" spc="200" kern="0" dirty="0">
                <a:solidFill>
                  <a:srgbClr val="0A0A0A"/>
                </a:solidFill>
                <a:latin typeface="JetBrains Mono" pitchFamily="34" charset="0"/>
                <a:ea typeface="JetBrains Mono" pitchFamily="34" charset="-122"/>
                <a:cs typeface="JetBrains Mono" pitchFamily="34" charset="-120"/>
              </a:rPr>
              <a:t>WHAT WE DO</a:t>
            </a:r>
            <a:endParaRPr lang="en-US" sz="1150" dirty="0"/>
          </a:p>
        </p:txBody>
      </p:sp>
      <p:sp>
        <p:nvSpPr>
          <p:cNvPr id="3" name="Text 1"/>
          <p:cNvSpPr/>
          <p:nvPr/>
        </p:nvSpPr>
        <p:spPr>
          <a:xfrm>
            <a:off x="566928" y="868680"/>
            <a:ext cx="10789920" cy="822960"/>
          </a:xfrm>
          <a:prstGeom prst="rect">
            <a:avLst/>
          </a:prstGeom>
          <a:noFill/>
          <a:ln/>
        </p:spPr>
        <p:txBody>
          <a:bodyPr wrap="square" lIns="0" tIns="0" rIns="0" bIns="0" rtlCol="0" anchor="ctr"/>
          <a:lstStyle/>
          <a:p>
            <a:pPr indent="0" marL="0">
              <a:buNone/>
            </a:pPr>
            <a:r>
              <a:rPr lang="en-US" sz="3800" b="1" dirty="0">
                <a:solidFill>
                  <a:srgbClr val="0A0A0A"/>
                </a:solidFill>
                <a:latin typeface="Inter" pitchFamily="34" charset="0"/>
                <a:ea typeface="Inter" pitchFamily="34" charset="-122"/>
                <a:cs typeface="Inter" pitchFamily="34" charset="-120"/>
              </a:rPr>
              <a:t>Train. Set up. Automate.</a:t>
            </a:r>
            <a:endParaRPr lang="en-US" sz="3800" dirty="0"/>
          </a:p>
        </p:txBody>
      </p:sp>
      <p:sp>
        <p:nvSpPr>
          <p:cNvPr id="4" name="Text 2"/>
          <p:cNvSpPr/>
          <p:nvPr/>
        </p:nvSpPr>
        <p:spPr>
          <a:xfrm>
            <a:off x="566928" y="1783080"/>
            <a:ext cx="10607040" cy="457200"/>
          </a:xfrm>
          <a:prstGeom prst="rect">
            <a:avLst/>
          </a:prstGeom>
          <a:noFill/>
          <a:ln/>
        </p:spPr>
        <p:txBody>
          <a:bodyPr wrap="square" lIns="0" tIns="0" rIns="0" bIns="0" rtlCol="0" anchor="ctr"/>
          <a:lstStyle/>
          <a:p>
            <a:pPr indent="0" marL="0">
              <a:buNone/>
            </a:pPr>
            <a:r>
              <a:rPr lang="en-US" sz="1600" dirty="0">
                <a:solidFill>
                  <a:srgbClr val="5B5B5B"/>
                </a:solidFill>
                <a:latin typeface="Inter" pitchFamily="34" charset="0"/>
                <a:ea typeface="Inter" pitchFamily="34" charset="-122"/>
                <a:cs typeface="Inter" pitchFamily="34" charset="-120"/>
              </a:rPr>
              <a:t>Everything starts with people. The verified workflow is the spine that connects all three.</a:t>
            </a:r>
            <a:endParaRPr lang="en-US" sz="1600" dirty="0"/>
          </a:p>
        </p:txBody>
      </p:sp>
      <p:sp>
        <p:nvSpPr>
          <p:cNvPr id="5" name="Shape 3"/>
          <p:cNvSpPr/>
          <p:nvPr/>
        </p:nvSpPr>
        <p:spPr>
          <a:xfrm>
            <a:off x="566928" y="2468880"/>
            <a:ext cx="3511296" cy="2331720"/>
          </a:xfrm>
          <a:prstGeom prst="roundRect">
            <a:avLst>
              <a:gd name="adj" fmla="val 3529"/>
            </a:avLst>
          </a:prstGeom>
          <a:solidFill>
            <a:srgbClr val="F7F7F6"/>
          </a:solidFill>
          <a:ln w="12700">
            <a:solidFill>
              <a:srgbClr val="E2E2E2"/>
            </a:solidFill>
            <a:prstDash val="solid"/>
          </a:ln>
          <a:effectLst>
            <a:outerShdw sx="100000" sy="100000" kx="0" ky="0" algn="bl" rotWithShape="0" blurRad="88900" dist="25400" dir="5400000">
              <a:srgbClr val="000000">
                <a:alpha val="7000"/>
              </a:srgbClr>
            </a:outerShdw>
          </a:effectLst>
        </p:spPr>
      </p:sp>
      <p:sp>
        <p:nvSpPr>
          <p:cNvPr id="6" name="Text 4"/>
          <p:cNvSpPr/>
          <p:nvPr/>
        </p:nvSpPr>
        <p:spPr>
          <a:xfrm>
            <a:off x="877824" y="2743200"/>
            <a:ext cx="914400" cy="274320"/>
          </a:xfrm>
          <a:prstGeom prst="rect">
            <a:avLst/>
          </a:prstGeom>
          <a:noFill/>
          <a:ln/>
        </p:spPr>
        <p:txBody>
          <a:bodyPr wrap="square" lIns="0" tIns="0" rIns="0" bIns="0" rtlCol="0" anchor="ctr"/>
          <a:lstStyle/>
          <a:p>
            <a:pPr indent="0" marL="0">
              <a:buNone/>
            </a:pPr>
            <a:r>
              <a:rPr lang="en-US" sz="1200" b="1" spc="100" kern="0" dirty="0">
                <a:solidFill>
                  <a:srgbClr val="C5271E"/>
                </a:solidFill>
                <a:latin typeface="JetBrains Mono" pitchFamily="34" charset="0"/>
                <a:ea typeface="JetBrains Mono" pitchFamily="34" charset="-122"/>
                <a:cs typeface="JetBrains Mono" pitchFamily="34" charset="-120"/>
              </a:rPr>
              <a:t>01</a:t>
            </a:r>
            <a:endParaRPr lang="en-US" sz="1200" dirty="0"/>
          </a:p>
        </p:txBody>
      </p:sp>
      <p:sp>
        <p:nvSpPr>
          <p:cNvPr id="7" name="Text 5"/>
          <p:cNvSpPr/>
          <p:nvPr/>
        </p:nvSpPr>
        <p:spPr>
          <a:xfrm>
            <a:off x="877824" y="3072384"/>
            <a:ext cx="2889504" cy="457200"/>
          </a:xfrm>
          <a:prstGeom prst="rect">
            <a:avLst/>
          </a:prstGeom>
          <a:noFill/>
          <a:ln/>
        </p:spPr>
        <p:txBody>
          <a:bodyPr wrap="square" lIns="0" tIns="0" rIns="0" bIns="0" rtlCol="0" anchor="ctr"/>
          <a:lstStyle/>
          <a:p>
            <a:pPr indent="0" marL="0">
              <a:buNone/>
            </a:pPr>
            <a:r>
              <a:rPr lang="en-US" sz="2100" b="1" dirty="0">
                <a:solidFill>
                  <a:srgbClr val="0A0A0A"/>
                </a:solidFill>
                <a:latin typeface="Inter" pitchFamily="34" charset="0"/>
                <a:ea typeface="Inter" pitchFamily="34" charset="-122"/>
                <a:cs typeface="Inter" pitchFamily="34" charset="-120"/>
              </a:rPr>
              <a:t>Train</a:t>
            </a:r>
            <a:endParaRPr lang="en-US" sz="2100" dirty="0"/>
          </a:p>
        </p:txBody>
      </p:sp>
      <p:sp>
        <p:nvSpPr>
          <p:cNvPr id="8" name="Text 6"/>
          <p:cNvSpPr/>
          <p:nvPr/>
        </p:nvSpPr>
        <p:spPr>
          <a:xfrm>
            <a:off x="877824" y="3675888"/>
            <a:ext cx="2889504" cy="1005840"/>
          </a:xfrm>
          <a:prstGeom prst="rect">
            <a:avLst/>
          </a:prstGeom>
          <a:noFill/>
          <a:ln/>
        </p:spPr>
        <p:txBody>
          <a:bodyPr wrap="square" lIns="0" tIns="0" rIns="0" bIns="0" rtlCol="0" anchor="ctr"/>
          <a:lstStyle/>
          <a:p>
            <a:pPr indent="0" marL="0">
              <a:lnSpc>
                <a:spcPct val="130000"/>
              </a:lnSpc>
              <a:buNone/>
            </a:pPr>
            <a:r>
              <a:rPr lang="en-US" sz="1400" dirty="0">
                <a:solidFill>
                  <a:srgbClr val="5B5B5B"/>
                </a:solidFill>
                <a:latin typeface="Inter" pitchFamily="34" charset="0"/>
                <a:ea typeface="Inter" pitchFamily="34" charset="-122"/>
                <a:cs typeface="Inter" pitchFamily="34" charset="-120"/>
              </a:rPr>
              <a:t>Hands-on workshops on your real work, plus leadership briefings. People leave using the tools, and knowing how they fail.</a:t>
            </a:r>
            <a:endParaRPr lang="en-US" sz="1400" dirty="0"/>
          </a:p>
        </p:txBody>
      </p:sp>
      <p:sp>
        <p:nvSpPr>
          <p:cNvPr id="9" name="Shape 7"/>
          <p:cNvSpPr/>
          <p:nvPr/>
        </p:nvSpPr>
        <p:spPr>
          <a:xfrm>
            <a:off x="4340200" y="2468880"/>
            <a:ext cx="3511296" cy="2331720"/>
          </a:xfrm>
          <a:prstGeom prst="roundRect">
            <a:avLst>
              <a:gd name="adj" fmla="val 3529"/>
            </a:avLst>
          </a:prstGeom>
          <a:solidFill>
            <a:srgbClr val="F7F7F6"/>
          </a:solidFill>
          <a:ln w="12700">
            <a:solidFill>
              <a:srgbClr val="E2E2E2"/>
            </a:solidFill>
            <a:prstDash val="solid"/>
          </a:ln>
          <a:effectLst>
            <a:outerShdw sx="100000" sy="100000" kx="0" ky="0" algn="bl" rotWithShape="0" blurRad="88900" dist="25400" dir="5400000">
              <a:srgbClr val="000000">
                <a:alpha val="7000"/>
              </a:srgbClr>
            </a:outerShdw>
          </a:effectLst>
        </p:spPr>
      </p:sp>
      <p:sp>
        <p:nvSpPr>
          <p:cNvPr id="10" name="Text 8"/>
          <p:cNvSpPr/>
          <p:nvPr/>
        </p:nvSpPr>
        <p:spPr>
          <a:xfrm>
            <a:off x="4651096" y="2743200"/>
            <a:ext cx="914400" cy="274320"/>
          </a:xfrm>
          <a:prstGeom prst="rect">
            <a:avLst/>
          </a:prstGeom>
          <a:noFill/>
          <a:ln/>
        </p:spPr>
        <p:txBody>
          <a:bodyPr wrap="square" lIns="0" tIns="0" rIns="0" bIns="0" rtlCol="0" anchor="ctr"/>
          <a:lstStyle/>
          <a:p>
            <a:pPr indent="0" marL="0">
              <a:buNone/>
            </a:pPr>
            <a:r>
              <a:rPr lang="en-US" sz="1200" b="1" spc="100" kern="0" dirty="0">
                <a:solidFill>
                  <a:srgbClr val="C5271E"/>
                </a:solidFill>
                <a:latin typeface="JetBrains Mono" pitchFamily="34" charset="0"/>
                <a:ea typeface="JetBrains Mono" pitchFamily="34" charset="-122"/>
                <a:cs typeface="JetBrains Mono" pitchFamily="34" charset="-120"/>
              </a:rPr>
              <a:t>02</a:t>
            </a:r>
            <a:endParaRPr lang="en-US" sz="1200" dirty="0"/>
          </a:p>
        </p:txBody>
      </p:sp>
      <p:sp>
        <p:nvSpPr>
          <p:cNvPr id="11" name="Text 9"/>
          <p:cNvSpPr/>
          <p:nvPr/>
        </p:nvSpPr>
        <p:spPr>
          <a:xfrm>
            <a:off x="4651096" y="3072384"/>
            <a:ext cx="2889504" cy="457200"/>
          </a:xfrm>
          <a:prstGeom prst="rect">
            <a:avLst/>
          </a:prstGeom>
          <a:noFill/>
          <a:ln/>
        </p:spPr>
        <p:txBody>
          <a:bodyPr wrap="square" lIns="0" tIns="0" rIns="0" bIns="0" rtlCol="0" anchor="ctr"/>
          <a:lstStyle/>
          <a:p>
            <a:pPr indent="0" marL="0">
              <a:buNone/>
            </a:pPr>
            <a:r>
              <a:rPr lang="en-US" sz="2100" b="1" dirty="0">
                <a:solidFill>
                  <a:srgbClr val="0A0A0A"/>
                </a:solidFill>
                <a:latin typeface="Inter" pitchFamily="34" charset="0"/>
                <a:ea typeface="Inter" pitchFamily="34" charset="-122"/>
                <a:cs typeface="Inter" pitchFamily="34" charset="-120"/>
              </a:rPr>
              <a:t>Set up</a:t>
            </a:r>
            <a:endParaRPr lang="en-US" sz="2100" dirty="0"/>
          </a:p>
        </p:txBody>
      </p:sp>
      <p:sp>
        <p:nvSpPr>
          <p:cNvPr id="12" name="Text 10"/>
          <p:cNvSpPr/>
          <p:nvPr/>
        </p:nvSpPr>
        <p:spPr>
          <a:xfrm>
            <a:off x="4651096" y="3675888"/>
            <a:ext cx="2889504" cy="1005840"/>
          </a:xfrm>
          <a:prstGeom prst="rect">
            <a:avLst/>
          </a:prstGeom>
          <a:noFill/>
          <a:ln/>
        </p:spPr>
        <p:txBody>
          <a:bodyPr wrap="square" lIns="0" tIns="0" rIns="0" bIns="0" rtlCol="0" anchor="ctr"/>
          <a:lstStyle/>
          <a:p>
            <a:pPr indent="0" marL="0">
              <a:lnSpc>
                <a:spcPct val="130000"/>
              </a:lnSpc>
              <a:buNone/>
            </a:pPr>
            <a:r>
              <a:rPr lang="en-US" sz="1400" dirty="0">
                <a:solidFill>
                  <a:srgbClr val="5B5B5B"/>
                </a:solidFill>
                <a:latin typeface="Inter" pitchFamily="34" charset="0"/>
                <a:ea typeface="Inter" pitchFamily="34" charset="-122"/>
                <a:cs typeface="Inter" pitchFamily="34" charset="-120"/>
              </a:rPr>
              <a:t>Shared conventions, project context, reusable prompts and touchstones. Everyone starts from the same sane baseline.</a:t>
            </a:r>
            <a:endParaRPr lang="en-US" sz="1400" dirty="0"/>
          </a:p>
        </p:txBody>
      </p:sp>
      <p:sp>
        <p:nvSpPr>
          <p:cNvPr id="13" name="Shape 11"/>
          <p:cNvSpPr/>
          <p:nvPr/>
        </p:nvSpPr>
        <p:spPr>
          <a:xfrm>
            <a:off x="8113471" y="2468880"/>
            <a:ext cx="3511296" cy="2331720"/>
          </a:xfrm>
          <a:prstGeom prst="roundRect">
            <a:avLst>
              <a:gd name="adj" fmla="val 3529"/>
            </a:avLst>
          </a:prstGeom>
          <a:solidFill>
            <a:srgbClr val="F7F7F6"/>
          </a:solidFill>
          <a:ln w="12700">
            <a:solidFill>
              <a:srgbClr val="E2E2E2"/>
            </a:solidFill>
            <a:prstDash val="solid"/>
          </a:ln>
          <a:effectLst>
            <a:outerShdw sx="100000" sy="100000" kx="0" ky="0" algn="bl" rotWithShape="0" blurRad="88900" dist="25400" dir="5400000">
              <a:srgbClr val="000000">
                <a:alpha val="7000"/>
              </a:srgbClr>
            </a:outerShdw>
          </a:effectLst>
        </p:spPr>
      </p:sp>
      <p:sp>
        <p:nvSpPr>
          <p:cNvPr id="14" name="Text 12"/>
          <p:cNvSpPr/>
          <p:nvPr/>
        </p:nvSpPr>
        <p:spPr>
          <a:xfrm>
            <a:off x="8424367" y="2743200"/>
            <a:ext cx="914400" cy="274320"/>
          </a:xfrm>
          <a:prstGeom prst="rect">
            <a:avLst/>
          </a:prstGeom>
          <a:noFill/>
          <a:ln/>
        </p:spPr>
        <p:txBody>
          <a:bodyPr wrap="square" lIns="0" tIns="0" rIns="0" bIns="0" rtlCol="0" anchor="ctr"/>
          <a:lstStyle/>
          <a:p>
            <a:pPr indent="0" marL="0">
              <a:buNone/>
            </a:pPr>
            <a:r>
              <a:rPr lang="en-US" sz="1200" b="1" spc="100" kern="0" dirty="0">
                <a:solidFill>
                  <a:srgbClr val="C5271E"/>
                </a:solidFill>
                <a:latin typeface="JetBrains Mono" pitchFamily="34" charset="0"/>
                <a:ea typeface="JetBrains Mono" pitchFamily="34" charset="-122"/>
                <a:cs typeface="JetBrains Mono" pitchFamily="34" charset="-120"/>
              </a:rPr>
              <a:t>03</a:t>
            </a:r>
            <a:endParaRPr lang="en-US" sz="1200" dirty="0"/>
          </a:p>
        </p:txBody>
      </p:sp>
      <p:sp>
        <p:nvSpPr>
          <p:cNvPr id="15" name="Text 13"/>
          <p:cNvSpPr/>
          <p:nvPr/>
        </p:nvSpPr>
        <p:spPr>
          <a:xfrm>
            <a:off x="8424367" y="3072384"/>
            <a:ext cx="2889504" cy="457200"/>
          </a:xfrm>
          <a:prstGeom prst="rect">
            <a:avLst/>
          </a:prstGeom>
          <a:noFill/>
          <a:ln/>
        </p:spPr>
        <p:txBody>
          <a:bodyPr wrap="square" lIns="0" tIns="0" rIns="0" bIns="0" rtlCol="0" anchor="ctr"/>
          <a:lstStyle/>
          <a:p>
            <a:pPr indent="0" marL="0">
              <a:buNone/>
            </a:pPr>
            <a:r>
              <a:rPr lang="en-US" sz="2100" b="1" dirty="0">
                <a:solidFill>
                  <a:srgbClr val="0A0A0A"/>
                </a:solidFill>
                <a:latin typeface="Inter" pitchFamily="34" charset="0"/>
                <a:ea typeface="Inter" pitchFamily="34" charset="-122"/>
                <a:cs typeface="Inter" pitchFamily="34" charset="-120"/>
              </a:rPr>
              <a:t>Automate</a:t>
            </a:r>
            <a:endParaRPr lang="en-US" sz="2100" dirty="0"/>
          </a:p>
        </p:txBody>
      </p:sp>
      <p:sp>
        <p:nvSpPr>
          <p:cNvPr id="16" name="Text 14"/>
          <p:cNvSpPr/>
          <p:nvPr/>
        </p:nvSpPr>
        <p:spPr>
          <a:xfrm>
            <a:off x="8424367" y="3675888"/>
            <a:ext cx="2889504" cy="1005840"/>
          </a:xfrm>
          <a:prstGeom prst="rect">
            <a:avLst/>
          </a:prstGeom>
          <a:noFill/>
          <a:ln/>
        </p:spPr>
        <p:txBody>
          <a:bodyPr wrap="square" lIns="0" tIns="0" rIns="0" bIns="0" rtlCol="0" anchor="ctr"/>
          <a:lstStyle/>
          <a:p>
            <a:pPr indent="0" marL="0">
              <a:lnSpc>
                <a:spcPct val="130000"/>
              </a:lnSpc>
              <a:buNone/>
            </a:pPr>
            <a:r>
              <a:rPr lang="en-US" sz="1400" dirty="0">
                <a:solidFill>
                  <a:srgbClr val="5B5B5B"/>
                </a:solidFill>
                <a:latin typeface="Inter" pitchFamily="34" charset="0"/>
                <a:ea typeface="Inter" pitchFamily="34" charset="-122"/>
                <a:cs typeface="Inter" pitchFamily="34" charset="-120"/>
              </a:rPr>
              <a:t>Once the workflow is sound, we set the parts that repeat to run on their own. Every output still gets checked.</a:t>
            </a:r>
            <a:endParaRPr lang="en-US" sz="1400" dirty="0"/>
          </a:p>
        </p:txBody>
      </p:sp>
      <p:sp>
        <p:nvSpPr>
          <p:cNvPr id="17" name="Shape 15"/>
          <p:cNvSpPr/>
          <p:nvPr/>
        </p:nvSpPr>
        <p:spPr>
          <a:xfrm>
            <a:off x="566928" y="5029200"/>
            <a:ext cx="11057839" cy="868680"/>
          </a:xfrm>
          <a:prstGeom prst="roundRect">
            <a:avLst>
              <a:gd name="adj" fmla="val 9474"/>
            </a:avLst>
          </a:prstGeom>
          <a:solidFill>
            <a:srgbClr val="FBEEEC"/>
          </a:solidFill>
          <a:ln w="12700">
            <a:solidFill>
              <a:srgbClr val="EAC9C4"/>
            </a:solidFill>
            <a:prstDash val="solid"/>
          </a:ln>
          <a:effectLst>
            <a:outerShdw sx="100000" sy="100000" kx="0" ky="0" algn="bl" rotWithShape="0" blurRad="88900" dist="25400" dir="5400000">
              <a:srgbClr val="000000">
                <a:alpha val="7000"/>
              </a:srgbClr>
            </a:outerShdw>
          </a:effectLst>
        </p:spPr>
      </p:sp>
      <p:sp>
        <p:nvSpPr>
          <p:cNvPr id="18" name="Text 16"/>
          <p:cNvSpPr/>
          <p:nvPr/>
        </p:nvSpPr>
        <p:spPr>
          <a:xfrm>
            <a:off x="877824" y="5029200"/>
            <a:ext cx="10436047" cy="868680"/>
          </a:xfrm>
          <a:prstGeom prst="rect">
            <a:avLst/>
          </a:prstGeom>
          <a:noFill/>
          <a:ln/>
        </p:spPr>
        <p:txBody>
          <a:bodyPr wrap="square" lIns="0" tIns="0" rIns="0" bIns="0" rtlCol="0" anchor="ctr"/>
          <a:lstStyle/>
          <a:p>
            <a:pPr indent="0" marL="0">
              <a:buNone/>
            </a:pPr>
            <a:r>
              <a:rPr lang="en-US" sz="1550" b="1" dirty="0">
                <a:solidFill>
                  <a:srgbClr val="C5271E"/>
                </a:solidFill>
                <a:latin typeface="Inter" pitchFamily="34" charset="0"/>
                <a:ea typeface="Inter" pitchFamily="34" charset="-122"/>
                <a:cs typeface="Inter" pitchFamily="34" charset="-120"/>
              </a:rPr>
              <a:t>+ Validation touchstone libraries.  </a:t>
            </a:r>
            <a:pPr indent="0" marL="0">
              <a:buNone/>
            </a:pPr>
            <a:r>
              <a:rPr lang="en-US" sz="1550" dirty="0">
                <a:solidFill>
                  <a:srgbClr val="0A0A0A"/>
                </a:solidFill>
                <a:latin typeface="Inter" pitchFamily="34" charset="0"/>
                <a:ea typeface="Inter" pitchFamily="34" charset="-122"/>
                <a:cs typeface="Inter" pitchFamily="34" charset="-120"/>
              </a:rPr>
              <a:t>Built and maintained per work-type. The asset that keeps quality consistent.</a:t>
            </a:r>
            <a:endParaRPr lang="en-US" sz="1550" dirty="0"/>
          </a:p>
        </p:txBody>
      </p:sp>
      <p:sp>
        <p:nvSpPr>
          <p:cNvPr id="19" name="Text 17"/>
          <p:cNvSpPr/>
          <p:nvPr/>
        </p:nvSpPr>
        <p:spPr>
          <a:xfrm>
            <a:off x="566928" y="6437376"/>
            <a:ext cx="11057839" cy="274320"/>
          </a:xfrm>
          <a:prstGeom prst="rect">
            <a:avLst/>
          </a:prstGeom>
          <a:noFill/>
          <a:ln/>
        </p:spPr>
        <p:txBody>
          <a:bodyPr wrap="square" lIns="0" tIns="0" rIns="0" bIns="0" rtlCol="0" anchor="ctr"/>
          <a:lstStyle/>
          <a:p>
            <a:pPr indent="0" marL="0">
              <a:buNone/>
            </a:pPr>
            <a:r>
              <a:rPr lang="en-US" sz="900" spc="100" kern="0" dirty="0">
                <a:solidFill>
                  <a:srgbClr val="9A9A9A"/>
                </a:solidFill>
                <a:latin typeface="JetBrains Mono" pitchFamily="34" charset="0"/>
                <a:ea typeface="JetBrains Mono" pitchFamily="34" charset="-122"/>
                <a:cs typeface="JetBrains Mono" pitchFamily="34" charset="-120"/>
              </a:rPr>
              <a:t>AI Enablement Labs  ·  aienablementlabs.co.uk</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20624"/>
            <a:ext cx="11057839" cy="274320"/>
          </a:xfrm>
          <a:prstGeom prst="rect">
            <a:avLst/>
          </a:prstGeom>
          <a:noFill/>
          <a:ln/>
        </p:spPr>
        <p:txBody>
          <a:bodyPr wrap="square" lIns="0" tIns="0" rIns="0" bIns="0" rtlCol="0" anchor="ctr"/>
          <a:lstStyle/>
          <a:p>
            <a:pPr indent="0" marL="0">
              <a:buNone/>
            </a:pPr>
            <a:r>
              <a:rPr lang="en-US" sz="1150" b="1" spc="200" kern="0" dirty="0">
                <a:solidFill>
                  <a:srgbClr val="C5271E"/>
                </a:solidFill>
                <a:latin typeface="JetBrains Mono" pitchFamily="34" charset="0"/>
                <a:ea typeface="JetBrains Mono" pitchFamily="34" charset="-122"/>
                <a:cs typeface="JetBrains Mono" pitchFamily="34" charset="-120"/>
              </a:rPr>
              <a:t>10 / </a:t>
            </a:r>
            <a:pPr indent="0" marL="0">
              <a:buNone/>
            </a:pPr>
            <a:r>
              <a:rPr lang="en-US" sz="1150" b="1" spc="200" kern="0" dirty="0">
                <a:solidFill>
                  <a:srgbClr val="0A0A0A"/>
                </a:solidFill>
                <a:latin typeface="JetBrains Mono" pitchFamily="34" charset="0"/>
                <a:ea typeface="JetBrains Mono" pitchFamily="34" charset="-122"/>
                <a:cs typeface="JetBrains Mono" pitchFamily="34" charset="-120"/>
              </a:rPr>
              <a:t>WHY US</a:t>
            </a:r>
            <a:endParaRPr lang="en-US" sz="1150" dirty="0"/>
          </a:p>
        </p:txBody>
      </p:sp>
      <p:sp>
        <p:nvSpPr>
          <p:cNvPr id="3" name="Text 1"/>
          <p:cNvSpPr/>
          <p:nvPr/>
        </p:nvSpPr>
        <p:spPr>
          <a:xfrm>
            <a:off x="566928" y="868680"/>
            <a:ext cx="10881360" cy="822960"/>
          </a:xfrm>
          <a:prstGeom prst="rect">
            <a:avLst/>
          </a:prstGeom>
          <a:noFill/>
          <a:ln/>
        </p:spPr>
        <p:txBody>
          <a:bodyPr wrap="square" lIns="0" tIns="0" rIns="0" bIns="0" rtlCol="0" anchor="ctr"/>
          <a:lstStyle/>
          <a:p>
            <a:pPr indent="0" marL="0">
              <a:buNone/>
            </a:pPr>
            <a:r>
              <a:rPr lang="en-US" sz="3800" b="1" dirty="0">
                <a:solidFill>
                  <a:srgbClr val="0A0A0A"/>
                </a:solidFill>
                <a:latin typeface="Inter" pitchFamily="34" charset="0"/>
                <a:ea typeface="Inter" pitchFamily="34" charset="-122"/>
                <a:cs typeface="Inter" pitchFamily="34" charset="-120"/>
              </a:rPr>
              <a:t>Practical, vendor-neutral, evidence-based.</a:t>
            </a:r>
            <a:endParaRPr lang="en-US" sz="3800" dirty="0"/>
          </a:p>
        </p:txBody>
      </p:sp>
      <p:sp>
        <p:nvSpPr>
          <p:cNvPr id="4" name="Shape 2"/>
          <p:cNvSpPr/>
          <p:nvPr/>
        </p:nvSpPr>
        <p:spPr>
          <a:xfrm>
            <a:off x="566928" y="2350008"/>
            <a:ext cx="118872" cy="118872"/>
          </a:xfrm>
          <a:prstGeom prst="rect">
            <a:avLst/>
          </a:prstGeom>
          <a:solidFill>
            <a:srgbClr val="C5271E"/>
          </a:solidFill>
          <a:ln w="12700">
            <a:solidFill>
              <a:srgbClr val="C5271E"/>
            </a:solidFill>
            <a:prstDash val="solid"/>
          </a:ln>
        </p:spPr>
      </p:sp>
      <p:sp>
        <p:nvSpPr>
          <p:cNvPr id="5" name="Text 3"/>
          <p:cNvSpPr/>
          <p:nvPr/>
        </p:nvSpPr>
        <p:spPr>
          <a:xfrm>
            <a:off x="859536" y="2212848"/>
            <a:ext cx="5029200" cy="822960"/>
          </a:xfrm>
          <a:prstGeom prst="rect">
            <a:avLst/>
          </a:prstGeom>
          <a:noFill/>
          <a:ln/>
        </p:spPr>
        <p:txBody>
          <a:bodyPr wrap="square" lIns="0" tIns="0" rIns="0" bIns="0" rtlCol="0" anchor="t"/>
          <a:lstStyle/>
          <a:p>
            <a:pPr indent="0" marL="0">
              <a:lnSpc>
                <a:spcPct val="122000"/>
              </a:lnSpc>
              <a:buNone/>
            </a:pPr>
            <a:r>
              <a:rPr lang="en-US" sz="1650" dirty="0">
                <a:solidFill>
                  <a:srgbClr val="0A0A0A"/>
                </a:solidFill>
                <a:latin typeface="Inter" pitchFamily="34" charset="0"/>
                <a:ea typeface="Inter" pitchFamily="34" charset="-122"/>
                <a:cs typeface="Inter" pitchFamily="34" charset="-120"/>
              </a:rPr>
              <a:t>Vendor-neutral: we recommend tools, we don’t resell them.</a:t>
            </a:r>
            <a:endParaRPr lang="en-US" sz="1650" dirty="0"/>
          </a:p>
        </p:txBody>
      </p:sp>
      <p:sp>
        <p:nvSpPr>
          <p:cNvPr id="6" name="Shape 4"/>
          <p:cNvSpPr/>
          <p:nvPr/>
        </p:nvSpPr>
        <p:spPr>
          <a:xfrm>
            <a:off x="566928" y="3493008"/>
            <a:ext cx="118872" cy="118872"/>
          </a:xfrm>
          <a:prstGeom prst="rect">
            <a:avLst/>
          </a:prstGeom>
          <a:solidFill>
            <a:srgbClr val="C5271E"/>
          </a:solidFill>
          <a:ln w="12700">
            <a:solidFill>
              <a:srgbClr val="C5271E"/>
            </a:solidFill>
            <a:prstDash val="solid"/>
          </a:ln>
        </p:spPr>
      </p:sp>
      <p:sp>
        <p:nvSpPr>
          <p:cNvPr id="7" name="Text 5"/>
          <p:cNvSpPr/>
          <p:nvPr/>
        </p:nvSpPr>
        <p:spPr>
          <a:xfrm>
            <a:off x="859536" y="3355848"/>
            <a:ext cx="5029200" cy="822960"/>
          </a:xfrm>
          <a:prstGeom prst="rect">
            <a:avLst/>
          </a:prstGeom>
          <a:noFill/>
          <a:ln/>
        </p:spPr>
        <p:txBody>
          <a:bodyPr wrap="square" lIns="0" tIns="0" rIns="0" bIns="0" rtlCol="0" anchor="t"/>
          <a:lstStyle/>
          <a:p>
            <a:pPr indent="0" marL="0">
              <a:lnSpc>
                <a:spcPct val="122000"/>
              </a:lnSpc>
              <a:buNone/>
            </a:pPr>
            <a:r>
              <a:rPr lang="en-US" sz="1650" dirty="0">
                <a:solidFill>
                  <a:srgbClr val="0A0A0A"/>
                </a:solidFill>
                <a:latin typeface="Inter" pitchFamily="34" charset="0"/>
                <a:ea typeface="Inter" pitchFamily="34" charset="-122"/>
                <a:cs typeface="Inter" pitchFamily="34" charset="-120"/>
              </a:rPr>
              <a:t>Training starts with your real work, not hype decks.</a:t>
            </a:r>
            <a:endParaRPr lang="en-US" sz="1650" dirty="0"/>
          </a:p>
        </p:txBody>
      </p:sp>
      <p:sp>
        <p:nvSpPr>
          <p:cNvPr id="8" name="Shape 6"/>
          <p:cNvSpPr/>
          <p:nvPr/>
        </p:nvSpPr>
        <p:spPr>
          <a:xfrm>
            <a:off x="566928" y="4636008"/>
            <a:ext cx="118872" cy="118872"/>
          </a:xfrm>
          <a:prstGeom prst="rect">
            <a:avLst/>
          </a:prstGeom>
          <a:solidFill>
            <a:srgbClr val="C5271E"/>
          </a:solidFill>
          <a:ln w="12700">
            <a:solidFill>
              <a:srgbClr val="C5271E"/>
            </a:solidFill>
            <a:prstDash val="solid"/>
          </a:ln>
        </p:spPr>
      </p:sp>
      <p:sp>
        <p:nvSpPr>
          <p:cNvPr id="9" name="Text 7"/>
          <p:cNvSpPr/>
          <p:nvPr/>
        </p:nvSpPr>
        <p:spPr>
          <a:xfrm>
            <a:off x="859536" y="4498848"/>
            <a:ext cx="5029200" cy="822960"/>
          </a:xfrm>
          <a:prstGeom prst="rect">
            <a:avLst/>
          </a:prstGeom>
          <a:noFill/>
          <a:ln/>
        </p:spPr>
        <p:txBody>
          <a:bodyPr wrap="square" lIns="0" tIns="0" rIns="0" bIns="0" rtlCol="0" anchor="t"/>
          <a:lstStyle/>
          <a:p>
            <a:pPr indent="0" marL="0">
              <a:lnSpc>
                <a:spcPct val="122000"/>
              </a:lnSpc>
              <a:buNone/>
            </a:pPr>
            <a:r>
              <a:rPr lang="en-US" sz="1650" dirty="0">
                <a:solidFill>
                  <a:srgbClr val="0A0A0A"/>
                </a:solidFill>
                <a:latin typeface="Inter" pitchFamily="34" charset="0"/>
                <a:ea typeface="Inter" pitchFamily="34" charset="-122"/>
                <a:cs typeface="Inter" pitchFamily="34" charset="-120"/>
              </a:rPr>
              <a:t>Risk and governance explained in plain English.</a:t>
            </a:r>
            <a:endParaRPr lang="en-US" sz="1650" dirty="0"/>
          </a:p>
        </p:txBody>
      </p:sp>
      <p:sp>
        <p:nvSpPr>
          <p:cNvPr id="10" name="Shape 8"/>
          <p:cNvSpPr/>
          <p:nvPr/>
        </p:nvSpPr>
        <p:spPr>
          <a:xfrm>
            <a:off x="6400800" y="2350008"/>
            <a:ext cx="118872" cy="118872"/>
          </a:xfrm>
          <a:prstGeom prst="rect">
            <a:avLst/>
          </a:prstGeom>
          <a:solidFill>
            <a:srgbClr val="C5271E"/>
          </a:solidFill>
          <a:ln w="12700">
            <a:solidFill>
              <a:srgbClr val="C5271E"/>
            </a:solidFill>
            <a:prstDash val="solid"/>
          </a:ln>
        </p:spPr>
      </p:sp>
      <p:sp>
        <p:nvSpPr>
          <p:cNvPr id="11" name="Text 9"/>
          <p:cNvSpPr/>
          <p:nvPr/>
        </p:nvSpPr>
        <p:spPr>
          <a:xfrm>
            <a:off x="6693408" y="2212848"/>
            <a:ext cx="5029200" cy="822960"/>
          </a:xfrm>
          <a:prstGeom prst="rect">
            <a:avLst/>
          </a:prstGeom>
          <a:noFill/>
          <a:ln/>
        </p:spPr>
        <p:txBody>
          <a:bodyPr wrap="square" lIns="0" tIns="0" rIns="0" bIns="0" rtlCol="0" anchor="t"/>
          <a:lstStyle/>
          <a:p>
            <a:pPr indent="0" marL="0">
              <a:lnSpc>
                <a:spcPct val="122000"/>
              </a:lnSpc>
              <a:buNone/>
            </a:pPr>
            <a:r>
              <a:rPr lang="en-US" sz="1650" dirty="0">
                <a:solidFill>
                  <a:srgbClr val="0A0A0A"/>
                </a:solidFill>
                <a:latin typeface="Inter" pitchFamily="34" charset="0"/>
                <a:ea typeface="Inter" pitchFamily="34" charset="-122"/>
                <a:cs typeface="Inter" pitchFamily="34" charset="-120"/>
              </a:rPr>
              <a:t>Quality built into the system, not dependent on a good day.</a:t>
            </a:r>
            <a:endParaRPr lang="en-US" sz="1650" dirty="0"/>
          </a:p>
        </p:txBody>
      </p:sp>
      <p:sp>
        <p:nvSpPr>
          <p:cNvPr id="12" name="Shape 10"/>
          <p:cNvSpPr/>
          <p:nvPr/>
        </p:nvSpPr>
        <p:spPr>
          <a:xfrm>
            <a:off x="6400800" y="3493008"/>
            <a:ext cx="118872" cy="118872"/>
          </a:xfrm>
          <a:prstGeom prst="rect">
            <a:avLst/>
          </a:prstGeom>
          <a:solidFill>
            <a:srgbClr val="C5271E"/>
          </a:solidFill>
          <a:ln w="12700">
            <a:solidFill>
              <a:srgbClr val="C5271E"/>
            </a:solidFill>
            <a:prstDash val="solid"/>
          </a:ln>
        </p:spPr>
      </p:sp>
      <p:sp>
        <p:nvSpPr>
          <p:cNvPr id="13" name="Text 11"/>
          <p:cNvSpPr/>
          <p:nvPr/>
        </p:nvSpPr>
        <p:spPr>
          <a:xfrm>
            <a:off x="6693408" y="3355848"/>
            <a:ext cx="5029200" cy="822960"/>
          </a:xfrm>
          <a:prstGeom prst="rect">
            <a:avLst/>
          </a:prstGeom>
          <a:noFill/>
          <a:ln/>
        </p:spPr>
        <p:txBody>
          <a:bodyPr wrap="square" lIns="0" tIns="0" rIns="0" bIns="0" rtlCol="0" anchor="t"/>
          <a:lstStyle/>
          <a:p>
            <a:pPr indent="0" marL="0">
              <a:lnSpc>
                <a:spcPct val="122000"/>
              </a:lnSpc>
              <a:buNone/>
            </a:pPr>
            <a:r>
              <a:rPr lang="en-US" sz="1650" dirty="0">
                <a:solidFill>
                  <a:srgbClr val="0A0A0A"/>
                </a:solidFill>
                <a:latin typeface="Inter" pitchFamily="34" charset="0"/>
                <a:ea typeface="Inter" pitchFamily="34" charset="-122"/>
                <a:cs typeface="Inter" pitchFamily="34" charset="-120"/>
              </a:rPr>
              <a:t>We’ll tell you when the honest answer is “do nothing.”</a:t>
            </a:r>
            <a:endParaRPr lang="en-US" sz="1650" dirty="0"/>
          </a:p>
        </p:txBody>
      </p:sp>
      <p:sp>
        <p:nvSpPr>
          <p:cNvPr id="14" name="Shape 12"/>
          <p:cNvSpPr/>
          <p:nvPr/>
        </p:nvSpPr>
        <p:spPr>
          <a:xfrm>
            <a:off x="6400800" y="4636008"/>
            <a:ext cx="118872" cy="118872"/>
          </a:xfrm>
          <a:prstGeom prst="rect">
            <a:avLst/>
          </a:prstGeom>
          <a:solidFill>
            <a:srgbClr val="C5271E"/>
          </a:solidFill>
          <a:ln w="12700">
            <a:solidFill>
              <a:srgbClr val="C5271E"/>
            </a:solidFill>
            <a:prstDash val="solid"/>
          </a:ln>
        </p:spPr>
      </p:sp>
      <p:sp>
        <p:nvSpPr>
          <p:cNvPr id="15" name="Text 13"/>
          <p:cNvSpPr/>
          <p:nvPr/>
        </p:nvSpPr>
        <p:spPr>
          <a:xfrm>
            <a:off x="6693408" y="4498848"/>
            <a:ext cx="5029200" cy="822960"/>
          </a:xfrm>
          <a:prstGeom prst="rect">
            <a:avLst/>
          </a:prstGeom>
          <a:noFill/>
          <a:ln/>
        </p:spPr>
        <p:txBody>
          <a:bodyPr wrap="square" lIns="0" tIns="0" rIns="0" bIns="0" rtlCol="0" anchor="t"/>
          <a:lstStyle/>
          <a:p>
            <a:pPr indent="0" marL="0">
              <a:lnSpc>
                <a:spcPct val="122000"/>
              </a:lnSpc>
              <a:buNone/>
            </a:pPr>
            <a:r>
              <a:rPr lang="en-US" sz="1650" dirty="0">
                <a:solidFill>
                  <a:srgbClr val="0A0A0A"/>
                </a:solidFill>
                <a:latin typeface="Inter" pitchFamily="34" charset="0"/>
                <a:ea typeface="Inter" pitchFamily="34" charset="-122"/>
                <a:cs typeface="Inter" pitchFamily="34" charset="-120"/>
              </a:rPr>
              <a:t>Grounded in published research, and we show our working.</a:t>
            </a:r>
            <a:endParaRPr lang="en-US" sz="1650" dirty="0"/>
          </a:p>
        </p:txBody>
      </p:sp>
      <p:sp>
        <p:nvSpPr>
          <p:cNvPr id="16" name="Text 14"/>
          <p:cNvSpPr/>
          <p:nvPr/>
        </p:nvSpPr>
        <p:spPr>
          <a:xfrm>
            <a:off x="566928" y="6437376"/>
            <a:ext cx="11057839" cy="274320"/>
          </a:xfrm>
          <a:prstGeom prst="rect">
            <a:avLst/>
          </a:prstGeom>
          <a:noFill/>
          <a:ln/>
        </p:spPr>
        <p:txBody>
          <a:bodyPr wrap="square" lIns="0" tIns="0" rIns="0" bIns="0" rtlCol="0" anchor="ctr"/>
          <a:lstStyle/>
          <a:p>
            <a:pPr indent="0" marL="0">
              <a:buNone/>
            </a:pPr>
            <a:r>
              <a:rPr lang="en-US" sz="900" spc="100" kern="0" dirty="0">
                <a:solidFill>
                  <a:srgbClr val="9A9A9A"/>
                </a:solidFill>
                <a:latin typeface="JetBrains Mono" pitchFamily="34" charset="0"/>
                <a:ea typeface="JetBrains Mono" pitchFamily="34" charset="-122"/>
                <a:cs typeface="JetBrains Mono" pitchFamily="34" charset="-120"/>
              </a:rPr>
              <a:t>AI Enablement Labs  ·  aienablementlabs.co.uk</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20624"/>
            <a:ext cx="11057839" cy="274320"/>
          </a:xfrm>
          <a:prstGeom prst="rect">
            <a:avLst/>
          </a:prstGeom>
          <a:noFill/>
          <a:ln/>
        </p:spPr>
        <p:txBody>
          <a:bodyPr wrap="square" lIns="0" tIns="0" rIns="0" bIns="0" rtlCol="0" anchor="ctr"/>
          <a:lstStyle/>
          <a:p>
            <a:pPr indent="0" marL="0">
              <a:buNone/>
            </a:pPr>
            <a:r>
              <a:rPr lang="en-US" sz="1150" b="1" spc="200" kern="0" dirty="0">
                <a:solidFill>
                  <a:srgbClr val="C5271E"/>
                </a:solidFill>
                <a:latin typeface="JetBrains Mono" pitchFamily="34" charset="0"/>
                <a:ea typeface="JetBrains Mono" pitchFamily="34" charset="-122"/>
                <a:cs typeface="JetBrains Mono" pitchFamily="34" charset="-120"/>
              </a:rPr>
              <a:t>11 / </a:t>
            </a:r>
            <a:pPr indent="0" marL="0">
              <a:buNone/>
            </a:pPr>
            <a:r>
              <a:rPr lang="en-US" sz="1150" b="1" spc="200" kern="0" dirty="0">
                <a:solidFill>
                  <a:srgbClr val="0A0A0A"/>
                </a:solidFill>
                <a:latin typeface="JetBrains Mono" pitchFamily="34" charset="0"/>
                <a:ea typeface="JetBrains Mono" pitchFamily="34" charset="-122"/>
                <a:cs typeface="JetBrains Mono" pitchFamily="34" charset="-120"/>
              </a:rPr>
              <a:t>THE EVIDENCE</a:t>
            </a:r>
            <a:endParaRPr lang="en-US" sz="1150" dirty="0"/>
          </a:p>
        </p:txBody>
      </p:sp>
      <p:sp>
        <p:nvSpPr>
          <p:cNvPr id="3" name="Text 1"/>
          <p:cNvSpPr/>
          <p:nvPr/>
        </p:nvSpPr>
        <p:spPr>
          <a:xfrm>
            <a:off x="566928" y="868680"/>
            <a:ext cx="10789920" cy="822960"/>
          </a:xfrm>
          <a:prstGeom prst="rect">
            <a:avLst/>
          </a:prstGeom>
          <a:noFill/>
          <a:ln/>
        </p:spPr>
        <p:txBody>
          <a:bodyPr wrap="square" lIns="0" tIns="0" rIns="0" bIns="0" rtlCol="0" anchor="ctr"/>
          <a:lstStyle/>
          <a:p>
            <a:pPr indent="0" marL="0">
              <a:buNone/>
            </a:pPr>
            <a:r>
              <a:rPr lang="en-US" sz="3800" b="1" dirty="0">
                <a:solidFill>
                  <a:srgbClr val="0A0A0A"/>
                </a:solidFill>
                <a:latin typeface="Inter" pitchFamily="34" charset="0"/>
                <a:ea typeface="Inter" pitchFamily="34" charset="-122"/>
                <a:cs typeface="Inter" pitchFamily="34" charset="-120"/>
              </a:rPr>
              <a:t>Built on the research, not the hype.</a:t>
            </a:r>
            <a:endParaRPr lang="en-US" sz="3800" dirty="0"/>
          </a:p>
        </p:txBody>
      </p:sp>
      <p:sp>
        <p:nvSpPr>
          <p:cNvPr id="4" name="Text 2"/>
          <p:cNvSpPr/>
          <p:nvPr/>
        </p:nvSpPr>
        <p:spPr>
          <a:xfrm>
            <a:off x="566928" y="2185416"/>
            <a:ext cx="3566160" cy="548640"/>
          </a:xfrm>
          <a:prstGeom prst="rect">
            <a:avLst/>
          </a:prstGeom>
          <a:noFill/>
          <a:ln/>
        </p:spPr>
        <p:txBody>
          <a:bodyPr wrap="square" lIns="0" tIns="0" rIns="0" bIns="0" rtlCol="0" anchor="ctr"/>
          <a:lstStyle/>
          <a:p>
            <a:pPr indent="0" marL="0">
              <a:buNone/>
            </a:pPr>
            <a:r>
              <a:rPr lang="en-US" sz="1600" dirty="0">
                <a:solidFill>
                  <a:srgbClr val="0A0A0A"/>
                </a:solidFill>
                <a:latin typeface="Inter SemiBold" pitchFamily="34" charset="0"/>
                <a:ea typeface="Inter SemiBold" pitchFamily="34" charset="-122"/>
                <a:cs typeface="Inter SemiBold" pitchFamily="34" charset="-120"/>
              </a:rPr>
              <a:t>Generator–verifier gap</a:t>
            </a:r>
            <a:endParaRPr lang="en-US" sz="1600" dirty="0"/>
          </a:p>
        </p:txBody>
      </p:sp>
      <p:sp>
        <p:nvSpPr>
          <p:cNvPr id="5" name="Text 3"/>
          <p:cNvSpPr/>
          <p:nvPr/>
        </p:nvSpPr>
        <p:spPr>
          <a:xfrm>
            <a:off x="4315968" y="2185416"/>
            <a:ext cx="7308799" cy="548640"/>
          </a:xfrm>
          <a:prstGeom prst="rect">
            <a:avLst/>
          </a:prstGeom>
          <a:noFill/>
          <a:ln/>
        </p:spPr>
        <p:txBody>
          <a:bodyPr wrap="square" lIns="0" tIns="0" rIns="0" bIns="0" rtlCol="0" anchor="ctr"/>
          <a:lstStyle/>
          <a:p>
            <a:pPr indent="0" marL="0">
              <a:lnSpc>
                <a:spcPct val="115000"/>
              </a:lnSpc>
              <a:buNone/>
            </a:pPr>
            <a:r>
              <a:rPr lang="en-US" sz="1500" dirty="0">
                <a:solidFill>
                  <a:srgbClr val="5B5B5B"/>
                </a:solidFill>
                <a:latin typeface="Inter" pitchFamily="34" charset="0"/>
                <a:ea typeface="Inter" pitchFamily="34" charset="-122"/>
                <a:cs typeface="Inter" pitchFamily="34" charset="-120"/>
              </a:rPr>
              <a:t>Verification is cheaper than generation, so human value moves to judgement.</a:t>
            </a:r>
            <a:endParaRPr lang="en-US" sz="1500" dirty="0"/>
          </a:p>
        </p:txBody>
      </p:sp>
      <p:sp>
        <p:nvSpPr>
          <p:cNvPr id="6" name="Shape 4"/>
          <p:cNvSpPr/>
          <p:nvPr/>
        </p:nvSpPr>
        <p:spPr>
          <a:xfrm>
            <a:off x="566928" y="2843784"/>
            <a:ext cx="11057839" cy="0"/>
          </a:xfrm>
          <a:prstGeom prst="line">
            <a:avLst/>
          </a:prstGeom>
          <a:noFill/>
          <a:ln w="12700">
            <a:solidFill>
              <a:srgbClr val="E2E2E2"/>
            </a:solidFill>
            <a:prstDash val="solid"/>
          </a:ln>
        </p:spPr>
      </p:sp>
      <p:sp>
        <p:nvSpPr>
          <p:cNvPr id="7" name="Text 5"/>
          <p:cNvSpPr/>
          <p:nvPr/>
        </p:nvSpPr>
        <p:spPr>
          <a:xfrm>
            <a:off x="566928" y="2971800"/>
            <a:ext cx="3566160" cy="548640"/>
          </a:xfrm>
          <a:prstGeom prst="rect">
            <a:avLst/>
          </a:prstGeom>
          <a:noFill/>
          <a:ln/>
        </p:spPr>
        <p:txBody>
          <a:bodyPr wrap="square" lIns="0" tIns="0" rIns="0" bIns="0" rtlCol="0" anchor="ctr"/>
          <a:lstStyle/>
          <a:p>
            <a:pPr indent="0" marL="0">
              <a:buNone/>
            </a:pPr>
            <a:r>
              <a:rPr lang="en-US" sz="1600" dirty="0">
                <a:solidFill>
                  <a:srgbClr val="0A0A0A"/>
                </a:solidFill>
                <a:latin typeface="Inter SemiBold" pitchFamily="34" charset="0"/>
                <a:ea typeface="Inter SemiBold" pitchFamily="34" charset="-122"/>
                <a:cs typeface="Inter SemiBold" pitchFamily="34" charset="-120"/>
              </a:rPr>
              <a:t>The jagged frontier</a:t>
            </a:r>
            <a:endParaRPr lang="en-US" sz="1600" dirty="0"/>
          </a:p>
        </p:txBody>
      </p:sp>
      <p:sp>
        <p:nvSpPr>
          <p:cNvPr id="8" name="Text 6"/>
          <p:cNvSpPr/>
          <p:nvPr/>
        </p:nvSpPr>
        <p:spPr>
          <a:xfrm>
            <a:off x="4315968" y="2971800"/>
            <a:ext cx="7308799" cy="548640"/>
          </a:xfrm>
          <a:prstGeom prst="rect">
            <a:avLst/>
          </a:prstGeom>
          <a:noFill/>
          <a:ln/>
        </p:spPr>
        <p:txBody>
          <a:bodyPr wrap="square" lIns="0" tIns="0" rIns="0" bIns="0" rtlCol="0" anchor="ctr"/>
          <a:lstStyle/>
          <a:p>
            <a:pPr indent="0" marL="0">
              <a:lnSpc>
                <a:spcPct val="115000"/>
              </a:lnSpc>
              <a:buNone/>
            </a:pPr>
            <a:r>
              <a:rPr lang="en-US" sz="1500" dirty="0">
                <a:solidFill>
                  <a:srgbClr val="5B5B5B"/>
                </a:solidFill>
                <a:latin typeface="Inter" pitchFamily="34" charset="0"/>
                <a:ea typeface="Inter" pitchFamily="34" charset="-122"/>
                <a:cs typeface="Inter" pitchFamily="34" charset="-120"/>
              </a:rPr>
              <a:t>AI lifts the floor most, but makes things worse on tasks outside its frontier (Harvard / MIT / BCG).</a:t>
            </a:r>
            <a:endParaRPr lang="en-US" sz="1500" dirty="0"/>
          </a:p>
        </p:txBody>
      </p:sp>
      <p:sp>
        <p:nvSpPr>
          <p:cNvPr id="9" name="Shape 7"/>
          <p:cNvSpPr/>
          <p:nvPr/>
        </p:nvSpPr>
        <p:spPr>
          <a:xfrm>
            <a:off x="566928" y="3630168"/>
            <a:ext cx="11057839" cy="0"/>
          </a:xfrm>
          <a:prstGeom prst="line">
            <a:avLst/>
          </a:prstGeom>
          <a:noFill/>
          <a:ln w="12700">
            <a:solidFill>
              <a:srgbClr val="E2E2E2"/>
            </a:solidFill>
            <a:prstDash val="solid"/>
          </a:ln>
        </p:spPr>
      </p:sp>
      <p:sp>
        <p:nvSpPr>
          <p:cNvPr id="10" name="Text 8"/>
          <p:cNvSpPr/>
          <p:nvPr/>
        </p:nvSpPr>
        <p:spPr>
          <a:xfrm>
            <a:off x="566928" y="3758184"/>
            <a:ext cx="3566160" cy="548640"/>
          </a:xfrm>
          <a:prstGeom prst="rect">
            <a:avLst/>
          </a:prstGeom>
          <a:noFill/>
          <a:ln/>
        </p:spPr>
        <p:txBody>
          <a:bodyPr wrap="square" lIns="0" tIns="0" rIns="0" bIns="0" rtlCol="0" anchor="ctr"/>
          <a:lstStyle/>
          <a:p>
            <a:pPr indent="0" marL="0">
              <a:buNone/>
            </a:pPr>
            <a:r>
              <a:rPr lang="en-US" sz="1600" dirty="0">
                <a:solidFill>
                  <a:srgbClr val="0A0A0A"/>
                </a:solidFill>
                <a:latin typeface="Inter SemiBold" pitchFamily="34" charset="0"/>
                <a:ea typeface="Inter SemiBold" pitchFamily="34" charset="-122"/>
                <a:cs typeface="Inter SemiBold" pitchFamily="34" charset="-120"/>
              </a:rPr>
              <a:t>Cognitive offloading</a:t>
            </a:r>
            <a:endParaRPr lang="en-US" sz="1600" dirty="0"/>
          </a:p>
        </p:txBody>
      </p:sp>
      <p:sp>
        <p:nvSpPr>
          <p:cNvPr id="11" name="Text 9"/>
          <p:cNvSpPr/>
          <p:nvPr/>
        </p:nvSpPr>
        <p:spPr>
          <a:xfrm>
            <a:off x="4315968" y="3758184"/>
            <a:ext cx="7308799" cy="548640"/>
          </a:xfrm>
          <a:prstGeom prst="rect">
            <a:avLst/>
          </a:prstGeom>
          <a:noFill/>
          <a:ln/>
        </p:spPr>
        <p:txBody>
          <a:bodyPr wrap="square" lIns="0" tIns="0" rIns="0" bIns="0" rtlCol="0" anchor="ctr"/>
          <a:lstStyle/>
          <a:p>
            <a:pPr indent="0" marL="0">
              <a:lnSpc>
                <a:spcPct val="115000"/>
              </a:lnSpc>
              <a:buNone/>
            </a:pPr>
            <a:r>
              <a:rPr lang="en-US" sz="1500" dirty="0">
                <a:solidFill>
                  <a:srgbClr val="5B5B5B"/>
                </a:solidFill>
                <a:latin typeface="Inter" pitchFamily="34" charset="0"/>
                <a:ea typeface="Inter" pitchFamily="34" charset="-122"/>
                <a:cs typeface="Inter" pitchFamily="34" charset="-120"/>
              </a:rPr>
              <a:t>Over-reliance erodes critical thinking; literacy and method are the buffer (Gerlich, 2025).</a:t>
            </a:r>
            <a:endParaRPr lang="en-US" sz="1500" dirty="0"/>
          </a:p>
        </p:txBody>
      </p:sp>
      <p:sp>
        <p:nvSpPr>
          <p:cNvPr id="12" name="Shape 10"/>
          <p:cNvSpPr/>
          <p:nvPr/>
        </p:nvSpPr>
        <p:spPr>
          <a:xfrm>
            <a:off x="566928" y="4416552"/>
            <a:ext cx="11057839" cy="0"/>
          </a:xfrm>
          <a:prstGeom prst="line">
            <a:avLst/>
          </a:prstGeom>
          <a:noFill/>
          <a:ln w="12700">
            <a:solidFill>
              <a:srgbClr val="E2E2E2"/>
            </a:solidFill>
            <a:prstDash val="solid"/>
          </a:ln>
        </p:spPr>
      </p:sp>
      <p:sp>
        <p:nvSpPr>
          <p:cNvPr id="13" name="Text 11"/>
          <p:cNvSpPr/>
          <p:nvPr/>
        </p:nvSpPr>
        <p:spPr>
          <a:xfrm>
            <a:off x="566928" y="4544568"/>
            <a:ext cx="3566160" cy="548640"/>
          </a:xfrm>
          <a:prstGeom prst="rect">
            <a:avLst/>
          </a:prstGeom>
          <a:noFill/>
          <a:ln/>
        </p:spPr>
        <p:txBody>
          <a:bodyPr wrap="square" lIns="0" tIns="0" rIns="0" bIns="0" rtlCol="0" anchor="ctr"/>
          <a:lstStyle/>
          <a:p>
            <a:pPr indent="0" marL="0">
              <a:buNone/>
            </a:pPr>
            <a:r>
              <a:rPr lang="en-US" sz="1600" dirty="0">
                <a:solidFill>
                  <a:srgbClr val="0A0A0A"/>
                </a:solidFill>
                <a:latin typeface="Inter SemiBold" pitchFamily="34" charset="0"/>
                <a:ea typeface="Inter SemiBold" pitchFamily="34" charset="-122"/>
                <a:cs typeface="Inter SemiBold" pitchFamily="34" charset="-120"/>
              </a:rPr>
              <a:t>LLM psychometrics</a:t>
            </a:r>
            <a:endParaRPr lang="en-US" sz="1600" dirty="0"/>
          </a:p>
        </p:txBody>
      </p:sp>
      <p:sp>
        <p:nvSpPr>
          <p:cNvPr id="14" name="Text 12"/>
          <p:cNvSpPr/>
          <p:nvPr/>
        </p:nvSpPr>
        <p:spPr>
          <a:xfrm>
            <a:off x="4315968" y="4544568"/>
            <a:ext cx="7308799" cy="548640"/>
          </a:xfrm>
          <a:prstGeom prst="rect">
            <a:avLst/>
          </a:prstGeom>
          <a:noFill/>
          <a:ln/>
        </p:spPr>
        <p:txBody>
          <a:bodyPr wrap="square" lIns="0" tIns="0" rIns="0" bIns="0" rtlCol="0" anchor="ctr"/>
          <a:lstStyle/>
          <a:p>
            <a:pPr indent="0" marL="0">
              <a:lnSpc>
                <a:spcPct val="115000"/>
              </a:lnSpc>
              <a:buNone/>
            </a:pPr>
            <a:r>
              <a:rPr lang="en-US" sz="1500" dirty="0">
                <a:solidFill>
                  <a:srgbClr val="5B5B5B"/>
                </a:solidFill>
                <a:latin typeface="Inter" pitchFamily="34" charset="0"/>
                <a:ea typeface="Inter" pitchFamily="34" charset="-122"/>
                <a:cs typeface="Inter" pitchFamily="34" charset="-120"/>
              </a:rPr>
              <a:t>AI outputs are prompt-sensitive and unstable, so user skill dominates quality.</a:t>
            </a:r>
            <a:endParaRPr lang="en-US" sz="1500" dirty="0"/>
          </a:p>
        </p:txBody>
      </p:sp>
      <p:sp>
        <p:nvSpPr>
          <p:cNvPr id="15" name="Shape 13"/>
          <p:cNvSpPr/>
          <p:nvPr/>
        </p:nvSpPr>
        <p:spPr>
          <a:xfrm>
            <a:off x="566928" y="5202936"/>
            <a:ext cx="11057839" cy="0"/>
          </a:xfrm>
          <a:prstGeom prst="line">
            <a:avLst/>
          </a:prstGeom>
          <a:noFill/>
          <a:ln w="12700">
            <a:solidFill>
              <a:srgbClr val="E2E2E2"/>
            </a:solidFill>
            <a:prstDash val="solid"/>
          </a:ln>
        </p:spPr>
      </p:sp>
      <p:sp>
        <p:nvSpPr>
          <p:cNvPr id="16" name="Text 14"/>
          <p:cNvSpPr/>
          <p:nvPr/>
        </p:nvSpPr>
        <p:spPr>
          <a:xfrm>
            <a:off x="566928" y="5330952"/>
            <a:ext cx="3566160" cy="548640"/>
          </a:xfrm>
          <a:prstGeom prst="rect">
            <a:avLst/>
          </a:prstGeom>
          <a:noFill/>
          <a:ln/>
        </p:spPr>
        <p:txBody>
          <a:bodyPr wrap="square" lIns="0" tIns="0" rIns="0" bIns="0" rtlCol="0" anchor="ctr"/>
          <a:lstStyle/>
          <a:p>
            <a:pPr indent="0" marL="0">
              <a:buNone/>
            </a:pPr>
            <a:r>
              <a:rPr lang="en-US" sz="1600" dirty="0">
                <a:solidFill>
                  <a:srgbClr val="0A0A0A"/>
                </a:solidFill>
                <a:latin typeface="Inter SemiBold" pitchFamily="34" charset="0"/>
                <a:ea typeface="Inter SemiBold" pitchFamily="34" charset="-122"/>
                <a:cs typeface="Inter SemiBold" pitchFamily="34" charset="-120"/>
              </a:rPr>
              <a:t>Reference-grounded evaluation</a:t>
            </a:r>
            <a:endParaRPr lang="en-US" sz="1600" dirty="0"/>
          </a:p>
        </p:txBody>
      </p:sp>
      <p:sp>
        <p:nvSpPr>
          <p:cNvPr id="17" name="Text 15"/>
          <p:cNvSpPr/>
          <p:nvPr/>
        </p:nvSpPr>
        <p:spPr>
          <a:xfrm>
            <a:off x="4315968" y="5330952"/>
            <a:ext cx="7308799" cy="548640"/>
          </a:xfrm>
          <a:prstGeom prst="rect">
            <a:avLst/>
          </a:prstGeom>
          <a:noFill/>
          <a:ln/>
        </p:spPr>
        <p:txBody>
          <a:bodyPr wrap="square" lIns="0" tIns="0" rIns="0" bIns="0" rtlCol="0" anchor="ctr"/>
          <a:lstStyle/>
          <a:p>
            <a:pPr indent="0" marL="0">
              <a:lnSpc>
                <a:spcPct val="115000"/>
              </a:lnSpc>
              <a:buNone/>
            </a:pPr>
            <a:r>
              <a:rPr lang="en-US" sz="1500" dirty="0">
                <a:solidFill>
                  <a:srgbClr val="5B5B5B"/>
                </a:solidFill>
                <a:latin typeface="Inter" pitchFamily="34" charset="0"/>
                <a:ea typeface="Inter" pitchFamily="34" charset="-122"/>
                <a:cs typeface="Inter" pitchFamily="34" charset="-120"/>
              </a:rPr>
              <a:t>Checking against a reference beats reference-free, and it helps weaker reviewers most.</a:t>
            </a:r>
            <a:endParaRPr lang="en-US" sz="1500" dirty="0"/>
          </a:p>
        </p:txBody>
      </p:sp>
      <p:sp>
        <p:nvSpPr>
          <p:cNvPr id="18" name="Text 16"/>
          <p:cNvSpPr/>
          <p:nvPr/>
        </p:nvSpPr>
        <p:spPr>
          <a:xfrm>
            <a:off x="566928" y="6099048"/>
            <a:ext cx="10789920" cy="274320"/>
          </a:xfrm>
          <a:prstGeom prst="rect">
            <a:avLst/>
          </a:prstGeom>
          <a:noFill/>
          <a:ln/>
        </p:spPr>
        <p:txBody>
          <a:bodyPr wrap="square" lIns="0" tIns="0" rIns="0" bIns="0" rtlCol="0" anchor="ctr"/>
          <a:lstStyle/>
          <a:p>
            <a:pPr indent="0" marL="0">
              <a:buNone/>
            </a:pPr>
            <a:r>
              <a:rPr lang="en-US" sz="950" i="1" dirty="0">
                <a:solidFill>
                  <a:srgbClr val="9A9A9A"/>
                </a:solidFill>
                <a:latin typeface="JetBrains Mono" pitchFamily="34" charset="0"/>
                <a:ea typeface="JetBrains Mono" pitchFamily="34" charset="-122"/>
                <a:cs typeface="JetBrains Mono" pitchFamily="34" charset="-120"/>
              </a:rPr>
              <a:t>Full sourcing, claims and limits in our evidence brief.</a:t>
            </a:r>
            <a:endParaRPr lang="en-US" sz="950" dirty="0"/>
          </a:p>
        </p:txBody>
      </p:sp>
      <p:sp>
        <p:nvSpPr>
          <p:cNvPr id="19" name="Text 17"/>
          <p:cNvSpPr/>
          <p:nvPr/>
        </p:nvSpPr>
        <p:spPr>
          <a:xfrm>
            <a:off x="566928" y="6437376"/>
            <a:ext cx="11057839" cy="274320"/>
          </a:xfrm>
          <a:prstGeom prst="rect">
            <a:avLst/>
          </a:prstGeom>
          <a:noFill/>
          <a:ln/>
        </p:spPr>
        <p:txBody>
          <a:bodyPr wrap="square" lIns="0" tIns="0" rIns="0" bIns="0" rtlCol="0" anchor="ctr"/>
          <a:lstStyle/>
          <a:p>
            <a:pPr indent="0" marL="0">
              <a:buNone/>
            </a:pPr>
            <a:r>
              <a:rPr lang="en-US" sz="900" spc="100" kern="0" dirty="0">
                <a:solidFill>
                  <a:srgbClr val="9A9A9A"/>
                </a:solidFill>
                <a:latin typeface="JetBrains Mono" pitchFamily="34" charset="0"/>
                <a:ea typeface="JetBrains Mono" pitchFamily="34" charset="-122"/>
                <a:cs typeface="JetBrains Mono" pitchFamily="34" charset="-120"/>
              </a:rPr>
              <a:t>AI Enablement Labs  ·  aienablementlabs.co.uk</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20624"/>
            <a:ext cx="11057839" cy="274320"/>
          </a:xfrm>
          <a:prstGeom prst="rect">
            <a:avLst/>
          </a:prstGeom>
          <a:noFill/>
          <a:ln/>
        </p:spPr>
        <p:txBody>
          <a:bodyPr wrap="square" lIns="0" tIns="0" rIns="0" bIns="0" rtlCol="0" anchor="ctr"/>
          <a:lstStyle/>
          <a:p>
            <a:pPr indent="0" marL="0">
              <a:buNone/>
            </a:pPr>
            <a:r>
              <a:rPr lang="en-US" sz="1150" b="1" spc="200" kern="0" dirty="0">
                <a:solidFill>
                  <a:srgbClr val="C5271E"/>
                </a:solidFill>
                <a:latin typeface="JetBrains Mono" pitchFamily="34" charset="0"/>
                <a:ea typeface="JetBrains Mono" pitchFamily="34" charset="-122"/>
                <a:cs typeface="JetBrains Mono" pitchFamily="34" charset="-120"/>
              </a:rPr>
              <a:t>12 / </a:t>
            </a:r>
            <a:pPr indent="0" marL="0">
              <a:buNone/>
            </a:pPr>
            <a:r>
              <a:rPr lang="en-US" sz="1150" b="1" spc="200" kern="0" dirty="0">
                <a:solidFill>
                  <a:srgbClr val="0A0A0A"/>
                </a:solidFill>
                <a:latin typeface="JetBrains Mono" pitchFamily="34" charset="0"/>
                <a:ea typeface="JetBrains Mono" pitchFamily="34" charset="-122"/>
                <a:cs typeface="JetBrains Mono" pitchFamily="34" charset="-120"/>
              </a:rPr>
              <a:t>ENGAGEMENT</a:t>
            </a:r>
            <a:endParaRPr lang="en-US" sz="1150" dirty="0"/>
          </a:p>
        </p:txBody>
      </p:sp>
      <p:sp>
        <p:nvSpPr>
          <p:cNvPr id="3" name="Text 1"/>
          <p:cNvSpPr/>
          <p:nvPr/>
        </p:nvSpPr>
        <p:spPr>
          <a:xfrm>
            <a:off x="566928" y="868680"/>
            <a:ext cx="10789920" cy="822960"/>
          </a:xfrm>
          <a:prstGeom prst="rect">
            <a:avLst/>
          </a:prstGeom>
          <a:noFill/>
          <a:ln/>
        </p:spPr>
        <p:txBody>
          <a:bodyPr wrap="square" lIns="0" tIns="0" rIns="0" bIns="0" rtlCol="0" anchor="ctr"/>
          <a:lstStyle/>
          <a:p>
            <a:pPr indent="0" marL="0">
              <a:buNone/>
            </a:pPr>
            <a:r>
              <a:rPr lang="en-US" sz="3800" b="1" dirty="0">
                <a:solidFill>
                  <a:srgbClr val="0A0A0A"/>
                </a:solidFill>
                <a:latin typeface="Inter" pitchFamily="34" charset="0"/>
                <a:ea typeface="Inter" pitchFamily="34" charset="-122"/>
                <a:cs typeface="Inter" pitchFamily="34" charset="-120"/>
              </a:rPr>
              <a:t>Three offers. No surprises.</a:t>
            </a:r>
            <a:endParaRPr lang="en-US" sz="3800" dirty="0"/>
          </a:p>
        </p:txBody>
      </p:sp>
      <p:sp>
        <p:nvSpPr>
          <p:cNvPr id="4" name="Text 2"/>
          <p:cNvSpPr/>
          <p:nvPr/>
        </p:nvSpPr>
        <p:spPr>
          <a:xfrm>
            <a:off x="566928" y="1783080"/>
            <a:ext cx="10789920" cy="457200"/>
          </a:xfrm>
          <a:prstGeom prst="rect">
            <a:avLst/>
          </a:prstGeom>
          <a:noFill/>
          <a:ln/>
        </p:spPr>
        <p:txBody>
          <a:bodyPr wrap="square" lIns="0" tIns="0" rIns="0" bIns="0" rtlCol="0" anchor="ctr"/>
          <a:lstStyle/>
          <a:p>
            <a:pPr indent="0" marL="0">
              <a:buNone/>
            </a:pPr>
            <a:r>
              <a:rPr lang="en-US" sz="1600" dirty="0">
                <a:solidFill>
                  <a:srgbClr val="5B5B5B"/>
                </a:solidFill>
                <a:latin typeface="Inter" pitchFamily="34" charset="0"/>
                <a:ea typeface="Inter" pitchFamily="34" charset="-122"/>
                <a:cs typeface="Inter" pitchFamily="34" charset="-120"/>
              </a:rPr>
              <a:t>Every engagement starts with a free 30-minute discovery call. Fixed prices wherever the scope is fixed.</a:t>
            </a:r>
            <a:endParaRPr lang="en-US" sz="1600" dirty="0"/>
          </a:p>
        </p:txBody>
      </p:sp>
      <p:sp>
        <p:nvSpPr>
          <p:cNvPr id="5" name="Shape 3"/>
          <p:cNvSpPr/>
          <p:nvPr/>
        </p:nvSpPr>
        <p:spPr>
          <a:xfrm>
            <a:off x="566928" y="2414016"/>
            <a:ext cx="3511296" cy="3163824"/>
          </a:xfrm>
          <a:prstGeom prst="roundRect">
            <a:avLst>
              <a:gd name="adj" fmla="val 2601"/>
            </a:avLst>
          </a:prstGeom>
          <a:solidFill>
            <a:srgbClr val="FFFFFF"/>
          </a:solidFill>
          <a:ln w="12700">
            <a:solidFill>
              <a:srgbClr val="E2E2E2"/>
            </a:solidFill>
            <a:prstDash val="solid"/>
          </a:ln>
          <a:effectLst>
            <a:outerShdw sx="100000" sy="100000" kx="0" ky="0" algn="bl" rotWithShape="0" blurRad="88900" dist="25400" dir="5400000">
              <a:srgbClr val="000000">
                <a:alpha val="7000"/>
              </a:srgbClr>
            </a:outerShdw>
          </a:effectLst>
        </p:spPr>
      </p:sp>
      <p:sp>
        <p:nvSpPr>
          <p:cNvPr id="6" name="Text 4"/>
          <p:cNvSpPr/>
          <p:nvPr/>
        </p:nvSpPr>
        <p:spPr>
          <a:xfrm>
            <a:off x="877824" y="2724912"/>
            <a:ext cx="2889504" cy="411480"/>
          </a:xfrm>
          <a:prstGeom prst="rect">
            <a:avLst/>
          </a:prstGeom>
          <a:noFill/>
          <a:ln/>
        </p:spPr>
        <p:txBody>
          <a:bodyPr wrap="square" lIns="0" tIns="0" rIns="0" bIns="0" rtlCol="0" anchor="ctr"/>
          <a:lstStyle/>
          <a:p>
            <a:pPr indent="0" marL="0">
              <a:buNone/>
            </a:pPr>
            <a:r>
              <a:rPr lang="en-US" sz="2000" b="1" dirty="0">
                <a:solidFill>
                  <a:srgbClr val="0A0A0A"/>
                </a:solidFill>
                <a:latin typeface="Inter" pitchFamily="34" charset="0"/>
                <a:ea typeface="Inter" pitchFamily="34" charset="-122"/>
                <a:cs typeface="Inter" pitchFamily="34" charset="-120"/>
              </a:rPr>
              <a:t>Team Workshop</a:t>
            </a:r>
            <a:endParaRPr lang="en-US" sz="2000" dirty="0"/>
          </a:p>
        </p:txBody>
      </p:sp>
      <p:sp>
        <p:nvSpPr>
          <p:cNvPr id="7" name="Text 5"/>
          <p:cNvSpPr/>
          <p:nvPr/>
        </p:nvSpPr>
        <p:spPr>
          <a:xfrm>
            <a:off x="877824" y="3182112"/>
            <a:ext cx="2889504" cy="411480"/>
          </a:xfrm>
          <a:prstGeom prst="rect">
            <a:avLst/>
          </a:prstGeom>
          <a:noFill/>
          <a:ln/>
        </p:spPr>
        <p:txBody>
          <a:bodyPr wrap="square" lIns="0" tIns="0" rIns="0" bIns="0" rtlCol="0" anchor="ctr"/>
          <a:lstStyle/>
          <a:p>
            <a:pPr indent="0" marL="0">
              <a:buNone/>
            </a:pPr>
            <a:r>
              <a:rPr lang="en-US" sz="2200" b="1" dirty="0">
                <a:solidFill>
                  <a:srgbClr val="C5271E"/>
                </a:solidFill>
                <a:latin typeface="Inter" pitchFamily="34" charset="0"/>
                <a:ea typeface="Inter" pitchFamily="34" charset="-122"/>
                <a:cs typeface="Inter" pitchFamily="34" charset="-120"/>
              </a:rPr>
              <a:t>From £1,500</a:t>
            </a:r>
            <a:endParaRPr lang="en-US" sz="2200" dirty="0"/>
          </a:p>
        </p:txBody>
      </p:sp>
      <p:sp>
        <p:nvSpPr>
          <p:cNvPr id="8" name="Text 6"/>
          <p:cNvSpPr/>
          <p:nvPr/>
        </p:nvSpPr>
        <p:spPr>
          <a:xfrm>
            <a:off x="877824" y="3602736"/>
            <a:ext cx="2889504" cy="274320"/>
          </a:xfrm>
          <a:prstGeom prst="rect">
            <a:avLst/>
          </a:prstGeom>
          <a:noFill/>
          <a:ln/>
        </p:spPr>
        <p:txBody>
          <a:bodyPr wrap="square" lIns="0" tIns="0" rIns="0" bIns="0" rtlCol="0" anchor="ctr"/>
          <a:lstStyle/>
          <a:p>
            <a:pPr indent="0" marL="0">
              <a:buNone/>
            </a:pPr>
            <a:r>
              <a:rPr lang="en-US" sz="950" dirty="0">
                <a:solidFill>
                  <a:srgbClr val="5B5B5B"/>
                </a:solidFill>
                <a:latin typeface="JetBrains Mono" pitchFamily="34" charset="0"/>
                <a:ea typeface="JetBrains Mono" pitchFamily="34" charset="-122"/>
                <a:cs typeface="JetBrains Mono" pitchFamily="34" charset="-120"/>
              </a:rPr>
              <a:t>Half-day £1,500 · full-day £2,500</a:t>
            </a:r>
            <a:endParaRPr lang="en-US" sz="950" dirty="0"/>
          </a:p>
        </p:txBody>
      </p:sp>
      <p:sp>
        <p:nvSpPr>
          <p:cNvPr id="9" name="Text 7"/>
          <p:cNvSpPr/>
          <p:nvPr/>
        </p:nvSpPr>
        <p:spPr>
          <a:xfrm>
            <a:off x="877824" y="3913632"/>
            <a:ext cx="2889504" cy="1280160"/>
          </a:xfrm>
          <a:prstGeom prst="rect">
            <a:avLst/>
          </a:prstGeom>
          <a:noFill/>
          <a:ln/>
        </p:spPr>
        <p:txBody>
          <a:bodyPr wrap="square" lIns="0" tIns="0" rIns="0" bIns="0" rtlCol="0" anchor="ctr"/>
          <a:lstStyle/>
          <a:p>
            <a:pPr indent="0" marL="0">
              <a:lnSpc>
                <a:spcPct val="126000"/>
              </a:lnSpc>
              <a:buNone/>
            </a:pPr>
            <a:r>
              <a:rPr lang="en-US" sz="1350" dirty="0">
                <a:solidFill>
                  <a:srgbClr val="5B5B5B"/>
                </a:solidFill>
                <a:latin typeface="Inter" pitchFamily="34" charset="0"/>
                <a:ea typeface="Inter" pitchFamily="34" charset="-122"/>
                <a:cs typeface="Inter" pitchFamily="34" charset="-120"/>
              </a:rPr>
              <a:t>Hands-on training on your real work: the tools, prompting, and review habits that last.</a:t>
            </a:r>
            <a:endParaRPr lang="en-US" sz="1350" dirty="0"/>
          </a:p>
        </p:txBody>
      </p:sp>
      <p:sp>
        <p:nvSpPr>
          <p:cNvPr id="10" name="Shape 8"/>
          <p:cNvSpPr/>
          <p:nvPr/>
        </p:nvSpPr>
        <p:spPr>
          <a:xfrm>
            <a:off x="4340200" y="2414016"/>
            <a:ext cx="3511296" cy="3163824"/>
          </a:xfrm>
          <a:prstGeom prst="roundRect">
            <a:avLst>
              <a:gd name="adj" fmla="val 2601"/>
            </a:avLst>
          </a:prstGeom>
          <a:solidFill>
            <a:srgbClr val="FBEEEC"/>
          </a:solidFill>
          <a:ln w="12700">
            <a:solidFill>
              <a:srgbClr val="EAC9C4"/>
            </a:solidFill>
            <a:prstDash val="solid"/>
          </a:ln>
          <a:effectLst>
            <a:outerShdw sx="100000" sy="100000" kx="0" ky="0" algn="bl" rotWithShape="0" blurRad="88900" dist="25400" dir="5400000">
              <a:srgbClr val="000000">
                <a:alpha val="7000"/>
              </a:srgbClr>
            </a:outerShdw>
          </a:effectLst>
        </p:spPr>
      </p:sp>
      <p:sp>
        <p:nvSpPr>
          <p:cNvPr id="11" name="Shape 9"/>
          <p:cNvSpPr/>
          <p:nvPr/>
        </p:nvSpPr>
        <p:spPr>
          <a:xfrm>
            <a:off x="4651096" y="2724912"/>
            <a:ext cx="2331720" cy="310896"/>
          </a:xfrm>
          <a:prstGeom prst="roundRect">
            <a:avLst>
              <a:gd name="adj" fmla="val 50000"/>
            </a:avLst>
          </a:prstGeom>
          <a:solidFill>
            <a:srgbClr val="C5271E"/>
          </a:solidFill>
          <a:ln w="12700">
            <a:solidFill>
              <a:srgbClr val="C5271E"/>
            </a:solidFill>
            <a:prstDash val="solid"/>
          </a:ln>
        </p:spPr>
      </p:sp>
      <p:sp>
        <p:nvSpPr>
          <p:cNvPr id="12" name="Text 10"/>
          <p:cNvSpPr/>
          <p:nvPr/>
        </p:nvSpPr>
        <p:spPr>
          <a:xfrm>
            <a:off x="4651096" y="2724912"/>
            <a:ext cx="2331720" cy="310896"/>
          </a:xfrm>
          <a:prstGeom prst="rect">
            <a:avLst/>
          </a:prstGeom>
          <a:noFill/>
          <a:ln/>
        </p:spPr>
        <p:txBody>
          <a:bodyPr wrap="square" lIns="0" tIns="0" rIns="0" bIns="0" rtlCol="0" anchor="ctr"/>
          <a:lstStyle/>
          <a:p>
            <a:pPr algn="ctr" indent="0" marL="0">
              <a:buNone/>
            </a:pPr>
            <a:r>
              <a:rPr lang="en-US" sz="900" b="1" spc="100" kern="0" dirty="0">
                <a:solidFill>
                  <a:srgbClr val="FFFFFF"/>
                </a:solidFill>
                <a:latin typeface="JetBrains Mono" pitchFamily="34" charset="0"/>
                <a:ea typeface="JetBrains Mono" pitchFamily="34" charset="-122"/>
                <a:cs typeface="JetBrains Mono" pitchFamily="34" charset="-120"/>
              </a:rPr>
              <a:t>MOST TEAMS START HERE</a:t>
            </a:r>
            <a:endParaRPr lang="en-US" sz="900" dirty="0"/>
          </a:p>
        </p:txBody>
      </p:sp>
      <p:sp>
        <p:nvSpPr>
          <p:cNvPr id="13" name="Text 11"/>
          <p:cNvSpPr/>
          <p:nvPr/>
        </p:nvSpPr>
        <p:spPr>
          <a:xfrm>
            <a:off x="4651096" y="3145536"/>
            <a:ext cx="2889504" cy="411480"/>
          </a:xfrm>
          <a:prstGeom prst="rect">
            <a:avLst/>
          </a:prstGeom>
          <a:noFill/>
          <a:ln/>
        </p:spPr>
        <p:txBody>
          <a:bodyPr wrap="square" lIns="0" tIns="0" rIns="0" bIns="0" rtlCol="0" anchor="ctr"/>
          <a:lstStyle/>
          <a:p>
            <a:pPr indent="0" marL="0">
              <a:buNone/>
            </a:pPr>
            <a:r>
              <a:rPr lang="en-US" sz="2000" b="1" dirty="0">
                <a:solidFill>
                  <a:srgbClr val="0A0A0A"/>
                </a:solidFill>
                <a:latin typeface="Inter" pitchFamily="34" charset="0"/>
                <a:ea typeface="Inter" pitchFamily="34" charset="-122"/>
                <a:cs typeface="Inter" pitchFamily="34" charset="-120"/>
              </a:rPr>
              <a:t>AI Setup Sprint</a:t>
            </a:r>
            <a:endParaRPr lang="en-US" sz="2000" dirty="0"/>
          </a:p>
        </p:txBody>
      </p:sp>
      <p:sp>
        <p:nvSpPr>
          <p:cNvPr id="14" name="Text 12"/>
          <p:cNvSpPr/>
          <p:nvPr/>
        </p:nvSpPr>
        <p:spPr>
          <a:xfrm>
            <a:off x="4651096" y="3602736"/>
            <a:ext cx="2889504" cy="411480"/>
          </a:xfrm>
          <a:prstGeom prst="rect">
            <a:avLst/>
          </a:prstGeom>
          <a:noFill/>
          <a:ln/>
        </p:spPr>
        <p:txBody>
          <a:bodyPr wrap="square" lIns="0" tIns="0" rIns="0" bIns="0" rtlCol="0" anchor="ctr"/>
          <a:lstStyle/>
          <a:p>
            <a:pPr indent="0" marL="0">
              <a:buNone/>
            </a:pPr>
            <a:r>
              <a:rPr lang="en-US" sz="2200" b="1" dirty="0">
                <a:solidFill>
                  <a:srgbClr val="C5271E"/>
                </a:solidFill>
                <a:latin typeface="Inter" pitchFamily="34" charset="0"/>
                <a:ea typeface="Inter" pitchFamily="34" charset="-122"/>
                <a:cs typeface="Inter" pitchFamily="34" charset="-120"/>
              </a:rPr>
              <a:t>£3,000–£6,000</a:t>
            </a:r>
            <a:endParaRPr lang="en-US" sz="2200" dirty="0"/>
          </a:p>
        </p:txBody>
      </p:sp>
      <p:sp>
        <p:nvSpPr>
          <p:cNvPr id="15" name="Text 13"/>
          <p:cNvSpPr/>
          <p:nvPr/>
        </p:nvSpPr>
        <p:spPr>
          <a:xfrm>
            <a:off x="4651096" y="4023360"/>
            <a:ext cx="2889504" cy="274320"/>
          </a:xfrm>
          <a:prstGeom prst="rect">
            <a:avLst/>
          </a:prstGeom>
          <a:noFill/>
          <a:ln/>
        </p:spPr>
        <p:txBody>
          <a:bodyPr wrap="square" lIns="0" tIns="0" rIns="0" bIns="0" rtlCol="0" anchor="ctr"/>
          <a:lstStyle/>
          <a:p>
            <a:pPr indent="0" marL="0">
              <a:buNone/>
            </a:pPr>
            <a:r>
              <a:rPr lang="en-US" sz="950" dirty="0">
                <a:solidFill>
                  <a:srgbClr val="5B5B5B"/>
                </a:solidFill>
                <a:latin typeface="JetBrains Mono" pitchFamily="34" charset="0"/>
                <a:ea typeface="JetBrains Mono" pitchFamily="34" charset="-122"/>
                <a:cs typeface="JetBrains Mono" pitchFamily="34" charset="-120"/>
              </a:rPr>
              <a:t>Fixed price, agreed before we start</a:t>
            </a:r>
            <a:endParaRPr lang="en-US" sz="950" dirty="0"/>
          </a:p>
        </p:txBody>
      </p:sp>
      <p:sp>
        <p:nvSpPr>
          <p:cNvPr id="16" name="Text 14"/>
          <p:cNvSpPr/>
          <p:nvPr/>
        </p:nvSpPr>
        <p:spPr>
          <a:xfrm>
            <a:off x="4651096" y="4334256"/>
            <a:ext cx="2889504" cy="1280160"/>
          </a:xfrm>
          <a:prstGeom prst="rect">
            <a:avLst/>
          </a:prstGeom>
          <a:noFill/>
          <a:ln/>
        </p:spPr>
        <p:txBody>
          <a:bodyPr wrap="square" lIns="0" tIns="0" rIns="0" bIns="0" rtlCol="0" anchor="ctr"/>
          <a:lstStyle/>
          <a:p>
            <a:pPr indent="0" marL="0">
              <a:lnSpc>
                <a:spcPct val="126000"/>
              </a:lnSpc>
              <a:buNone/>
            </a:pPr>
            <a:r>
              <a:rPr lang="en-US" sz="1350" dirty="0">
                <a:solidFill>
                  <a:srgbClr val="3A3A3A"/>
                </a:solidFill>
                <a:latin typeface="Inter" pitchFamily="34" charset="0"/>
                <a:ea typeface="Inter" pitchFamily="34" charset="-122"/>
                <a:cs typeface="Inter" pitchFamily="34" charset="-120"/>
              </a:rPr>
              <a:t>Training plus configuration: shared conventions, touchstones, and a team playbook.</a:t>
            </a:r>
            <a:endParaRPr lang="en-US" sz="1350" dirty="0"/>
          </a:p>
        </p:txBody>
      </p:sp>
      <p:sp>
        <p:nvSpPr>
          <p:cNvPr id="17" name="Shape 15"/>
          <p:cNvSpPr/>
          <p:nvPr/>
        </p:nvSpPr>
        <p:spPr>
          <a:xfrm>
            <a:off x="8113471" y="2414016"/>
            <a:ext cx="3511296" cy="3163824"/>
          </a:xfrm>
          <a:prstGeom prst="roundRect">
            <a:avLst>
              <a:gd name="adj" fmla="val 2601"/>
            </a:avLst>
          </a:prstGeom>
          <a:solidFill>
            <a:srgbClr val="FFFFFF"/>
          </a:solidFill>
          <a:ln w="12700">
            <a:solidFill>
              <a:srgbClr val="E2E2E2"/>
            </a:solidFill>
            <a:prstDash val="solid"/>
          </a:ln>
          <a:effectLst>
            <a:outerShdw sx="100000" sy="100000" kx="0" ky="0" algn="bl" rotWithShape="0" blurRad="88900" dist="25400" dir="5400000">
              <a:srgbClr val="000000">
                <a:alpha val="7000"/>
              </a:srgbClr>
            </a:outerShdw>
          </a:effectLst>
        </p:spPr>
      </p:sp>
      <p:sp>
        <p:nvSpPr>
          <p:cNvPr id="18" name="Text 16"/>
          <p:cNvSpPr/>
          <p:nvPr/>
        </p:nvSpPr>
        <p:spPr>
          <a:xfrm>
            <a:off x="8424367" y="2724912"/>
            <a:ext cx="2889504" cy="411480"/>
          </a:xfrm>
          <a:prstGeom prst="rect">
            <a:avLst/>
          </a:prstGeom>
          <a:noFill/>
          <a:ln/>
        </p:spPr>
        <p:txBody>
          <a:bodyPr wrap="square" lIns="0" tIns="0" rIns="0" bIns="0" rtlCol="0" anchor="ctr"/>
          <a:lstStyle/>
          <a:p>
            <a:pPr indent="0" marL="0">
              <a:buNone/>
            </a:pPr>
            <a:r>
              <a:rPr lang="en-US" sz="2000" b="1" dirty="0">
                <a:solidFill>
                  <a:srgbClr val="0A0A0A"/>
                </a:solidFill>
                <a:latin typeface="Inter" pitchFamily="34" charset="0"/>
                <a:ea typeface="Inter" pitchFamily="34" charset="-122"/>
                <a:cs typeface="Inter" pitchFamily="34" charset="-120"/>
              </a:rPr>
              <a:t>Ongoing Partner</a:t>
            </a:r>
            <a:endParaRPr lang="en-US" sz="2000" dirty="0"/>
          </a:p>
        </p:txBody>
      </p:sp>
      <p:sp>
        <p:nvSpPr>
          <p:cNvPr id="19" name="Text 17"/>
          <p:cNvSpPr/>
          <p:nvPr/>
        </p:nvSpPr>
        <p:spPr>
          <a:xfrm>
            <a:off x="8424367" y="3182112"/>
            <a:ext cx="2889504" cy="411480"/>
          </a:xfrm>
          <a:prstGeom prst="rect">
            <a:avLst/>
          </a:prstGeom>
          <a:noFill/>
          <a:ln/>
        </p:spPr>
        <p:txBody>
          <a:bodyPr wrap="square" lIns="0" tIns="0" rIns="0" bIns="0" rtlCol="0" anchor="ctr"/>
          <a:lstStyle/>
          <a:p>
            <a:pPr indent="0" marL="0">
              <a:buNone/>
            </a:pPr>
            <a:r>
              <a:rPr lang="en-US" sz="2200" b="1" dirty="0">
                <a:solidFill>
                  <a:srgbClr val="C5271E"/>
                </a:solidFill>
                <a:latin typeface="Inter" pitchFamily="34" charset="0"/>
                <a:ea typeface="Inter" pitchFamily="34" charset="-122"/>
                <a:cs typeface="Inter" pitchFamily="34" charset="-120"/>
              </a:rPr>
              <a:t>From £1,000 / mo</a:t>
            </a:r>
            <a:endParaRPr lang="en-US" sz="2200" dirty="0"/>
          </a:p>
        </p:txBody>
      </p:sp>
      <p:sp>
        <p:nvSpPr>
          <p:cNvPr id="20" name="Text 18"/>
          <p:cNvSpPr/>
          <p:nvPr/>
        </p:nvSpPr>
        <p:spPr>
          <a:xfrm>
            <a:off x="8424367" y="3602736"/>
            <a:ext cx="2889504" cy="274320"/>
          </a:xfrm>
          <a:prstGeom prst="rect">
            <a:avLst/>
          </a:prstGeom>
          <a:noFill/>
          <a:ln/>
        </p:spPr>
        <p:txBody>
          <a:bodyPr wrap="square" lIns="0" tIns="0" rIns="0" bIns="0" rtlCol="0" anchor="ctr"/>
          <a:lstStyle/>
          <a:p>
            <a:pPr indent="0" marL="0">
              <a:buNone/>
            </a:pPr>
            <a:r>
              <a:rPr lang="en-US" sz="950" dirty="0">
                <a:solidFill>
                  <a:srgbClr val="5B5B5B"/>
                </a:solidFill>
                <a:latin typeface="JetBrains Mono" pitchFamily="34" charset="0"/>
                <a:ea typeface="JetBrains Mono" pitchFamily="34" charset="-122"/>
                <a:cs typeface="JetBrains Mono" pitchFamily="34" charset="-120"/>
              </a:rPr>
              <a:t>Embedded fractional AI lead from £3,500 / mo</a:t>
            </a:r>
            <a:endParaRPr lang="en-US" sz="950" dirty="0"/>
          </a:p>
        </p:txBody>
      </p:sp>
      <p:sp>
        <p:nvSpPr>
          <p:cNvPr id="21" name="Text 19"/>
          <p:cNvSpPr/>
          <p:nvPr/>
        </p:nvSpPr>
        <p:spPr>
          <a:xfrm>
            <a:off x="8424367" y="3913632"/>
            <a:ext cx="2889504" cy="1280160"/>
          </a:xfrm>
          <a:prstGeom prst="rect">
            <a:avLst/>
          </a:prstGeom>
          <a:noFill/>
          <a:ln/>
        </p:spPr>
        <p:txBody>
          <a:bodyPr wrap="square" lIns="0" tIns="0" rIns="0" bIns="0" rtlCol="0" anchor="ctr"/>
          <a:lstStyle/>
          <a:p>
            <a:pPr indent="0" marL="0">
              <a:lnSpc>
                <a:spcPct val="126000"/>
              </a:lnSpc>
              <a:buNone/>
            </a:pPr>
            <a:r>
              <a:rPr lang="en-US" sz="1350" dirty="0">
                <a:solidFill>
                  <a:srgbClr val="5B5B5B"/>
                </a:solidFill>
                <a:latin typeface="Inter" pitchFamily="34" charset="0"/>
                <a:ea typeface="Inter" pitchFamily="34" charset="-122"/>
                <a:cs typeface="Inter" pitchFamily="34" charset="-120"/>
              </a:rPr>
              <a:t>Priority support, tuning, refreshers, and small new automations each month.</a:t>
            </a:r>
            <a:endParaRPr lang="en-US" sz="1350" dirty="0"/>
          </a:p>
        </p:txBody>
      </p:sp>
      <p:sp>
        <p:nvSpPr>
          <p:cNvPr id="22" name="Text 20"/>
          <p:cNvSpPr/>
          <p:nvPr/>
        </p:nvSpPr>
        <p:spPr>
          <a:xfrm>
            <a:off x="566928" y="5669280"/>
            <a:ext cx="10881360" cy="411480"/>
          </a:xfrm>
          <a:prstGeom prst="rect">
            <a:avLst/>
          </a:prstGeom>
          <a:noFill/>
          <a:ln/>
        </p:spPr>
        <p:txBody>
          <a:bodyPr wrap="square" lIns="0" tIns="0" rIns="0" bIns="0" rtlCol="0" anchor="ctr"/>
          <a:lstStyle/>
          <a:p>
            <a:pPr indent="0" marL="0">
              <a:lnSpc>
                <a:spcPct val="115000"/>
              </a:lnSpc>
              <a:buNone/>
            </a:pPr>
            <a:r>
              <a:rPr lang="en-US" sz="950" i="1" dirty="0">
                <a:solidFill>
                  <a:srgbClr val="9A9A9A"/>
                </a:solidFill>
                <a:latin typeface="JetBrains Mono" pitchFamily="34" charset="0"/>
                <a:ea typeface="JetBrains Mono" pitchFamily="34" charset="-122"/>
                <a:cs typeface="JetBrains Mono" pitchFamily="34" charset="-120"/>
              </a:rPr>
              <a:t>Touchstone-library build and upkeep, workflow audits (£900–£1,500), leadership briefings (from £2,000) and bespoke automation (from £5,000) scoped on the call. Prices in GBP excl. VAT.</a:t>
            </a:r>
            <a:endParaRPr lang="en-US" sz="950" dirty="0"/>
          </a:p>
        </p:txBody>
      </p:sp>
      <p:sp>
        <p:nvSpPr>
          <p:cNvPr id="23" name="Text 21"/>
          <p:cNvSpPr/>
          <p:nvPr/>
        </p:nvSpPr>
        <p:spPr>
          <a:xfrm>
            <a:off x="566928" y="6437376"/>
            <a:ext cx="11057839" cy="274320"/>
          </a:xfrm>
          <a:prstGeom prst="rect">
            <a:avLst/>
          </a:prstGeom>
          <a:noFill/>
          <a:ln/>
        </p:spPr>
        <p:txBody>
          <a:bodyPr wrap="square" lIns="0" tIns="0" rIns="0" bIns="0" rtlCol="0" anchor="ctr"/>
          <a:lstStyle/>
          <a:p>
            <a:pPr indent="0" marL="0">
              <a:buNone/>
            </a:pPr>
            <a:r>
              <a:rPr lang="en-US" sz="900" spc="100" kern="0" dirty="0">
                <a:solidFill>
                  <a:srgbClr val="9A9A9A"/>
                </a:solidFill>
                <a:latin typeface="JetBrains Mono" pitchFamily="34" charset="0"/>
                <a:ea typeface="JetBrains Mono" pitchFamily="34" charset="-122"/>
                <a:cs typeface="JetBrains Mono" pitchFamily="34" charset="-120"/>
              </a:rPr>
              <a:t>AI Enablement Labs  ·  aienablementlabs.co.uk</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A0A0A"/>
        </a:solidFill>
      </p:bgPr>
    </p:bg>
    <p:spTree>
      <p:nvGrpSpPr>
        <p:cNvPr id="1" name=""/>
        <p:cNvGrpSpPr/>
        <p:nvPr/>
      </p:nvGrpSpPr>
      <p:grpSpPr>
        <a:xfrm>
          <a:off x="0" y="0"/>
          <a:ext cx="0" cy="0"/>
          <a:chOff x="0" y="0"/>
          <a:chExt cx="0" cy="0"/>
        </a:xfrm>
      </p:grpSpPr>
      <p:sp>
        <p:nvSpPr>
          <p:cNvPr id="2" name="Text 0"/>
          <p:cNvSpPr/>
          <p:nvPr/>
        </p:nvSpPr>
        <p:spPr>
          <a:xfrm>
            <a:off x="566928" y="2011680"/>
            <a:ext cx="10424160" cy="2011680"/>
          </a:xfrm>
          <a:prstGeom prst="rect">
            <a:avLst/>
          </a:prstGeom>
          <a:noFill/>
          <a:ln/>
        </p:spPr>
        <p:txBody>
          <a:bodyPr wrap="square" lIns="0" tIns="0" rIns="0" bIns="0" rtlCol="0" anchor="t"/>
          <a:lstStyle/>
          <a:p>
            <a:pPr indent="0" marL="0">
              <a:lnSpc>
                <a:spcPct val="108000"/>
              </a:lnSpc>
              <a:buNone/>
            </a:pPr>
            <a:r>
              <a:rPr lang="en-US" sz="4000" b="1" dirty="0">
                <a:solidFill>
                  <a:srgbClr val="FFFFFF"/>
                </a:solidFill>
                <a:latin typeface="Inter" pitchFamily="34" charset="0"/>
                <a:ea typeface="Inter" pitchFamily="34" charset="-122"/>
                <a:cs typeface="Inter" pitchFamily="34" charset="-120"/>
              </a:rPr>
              <a:t>AI that raises the floor and the ceiling of your team’s work. </a:t>
            </a:r>
            <a:pPr indent="0" marL="0">
              <a:lnSpc>
                <a:spcPct val="108000"/>
              </a:lnSpc>
              <a:buNone/>
            </a:pPr>
            <a:r>
              <a:rPr lang="en-US" sz="4000" b="1" dirty="0">
                <a:solidFill>
                  <a:srgbClr val="C5271E"/>
                </a:solidFill>
                <a:latin typeface="Inter" pitchFamily="34" charset="0"/>
                <a:ea typeface="Inter" pitchFamily="34" charset="-122"/>
                <a:cs typeface="Inter" pitchFamily="34" charset="-120"/>
              </a:rPr>
              <a:t>Without surrendering judgement.</a:t>
            </a:r>
            <a:endParaRPr lang="en-US" sz="4000" dirty="0"/>
          </a:p>
        </p:txBody>
      </p:sp>
      <p:sp>
        <p:nvSpPr>
          <p:cNvPr id="3" name="Shape 1"/>
          <p:cNvSpPr/>
          <p:nvPr/>
        </p:nvSpPr>
        <p:spPr>
          <a:xfrm>
            <a:off x="566928" y="4572000"/>
            <a:ext cx="3246120" cy="640080"/>
          </a:xfrm>
          <a:prstGeom prst="roundRect">
            <a:avLst>
              <a:gd name="adj" fmla="val 14286"/>
            </a:avLst>
          </a:prstGeom>
          <a:solidFill>
            <a:srgbClr val="C5271E"/>
          </a:solidFill>
          <a:ln w="12700">
            <a:solidFill>
              <a:srgbClr val="C5271E"/>
            </a:solidFill>
            <a:prstDash val="solid"/>
          </a:ln>
        </p:spPr>
      </p:sp>
      <p:sp>
        <p:nvSpPr>
          <p:cNvPr id="4" name="Text 2"/>
          <p:cNvSpPr/>
          <p:nvPr/>
        </p:nvSpPr>
        <p:spPr>
          <a:xfrm>
            <a:off x="566928" y="4572000"/>
            <a:ext cx="3246120" cy="640080"/>
          </a:xfrm>
          <a:prstGeom prst="rect">
            <a:avLst/>
          </a:prstGeom>
          <a:noFill/>
          <a:ln/>
        </p:spPr>
        <p:txBody>
          <a:bodyPr wrap="square" lIns="0" tIns="0" rIns="0" bIns="0" rtlCol="0" anchor="ctr"/>
          <a:lstStyle/>
          <a:p>
            <a:pPr algn="ctr" indent="0" marL="0">
              <a:buNone/>
            </a:pPr>
            <a:r>
              <a:rPr lang="en-US" sz="1500" dirty="0">
                <a:solidFill>
                  <a:srgbClr val="FFFFFF"/>
                </a:solidFill>
                <a:latin typeface="Inter SemiBold" pitchFamily="34" charset="0"/>
                <a:ea typeface="Inter SemiBold" pitchFamily="34" charset="-122"/>
                <a:cs typeface="Inter SemiBold" pitchFamily="34" charset="-120"/>
              </a:rPr>
              <a:t>Book a free discovery call</a:t>
            </a:r>
            <a:endParaRPr lang="en-US" sz="1500" dirty="0"/>
          </a:p>
        </p:txBody>
      </p:sp>
      <p:sp>
        <p:nvSpPr>
          <p:cNvPr id="5" name="Text 3"/>
          <p:cNvSpPr/>
          <p:nvPr/>
        </p:nvSpPr>
        <p:spPr>
          <a:xfrm>
            <a:off x="4087368" y="4572000"/>
            <a:ext cx="6858000" cy="640080"/>
          </a:xfrm>
          <a:prstGeom prst="rect">
            <a:avLst/>
          </a:prstGeom>
          <a:noFill/>
          <a:ln/>
        </p:spPr>
        <p:txBody>
          <a:bodyPr wrap="square" lIns="0" tIns="0" rIns="0" bIns="0" rtlCol="0" anchor="ctr"/>
          <a:lstStyle/>
          <a:p>
            <a:pPr indent="0" marL="0">
              <a:buNone/>
            </a:pPr>
            <a:r>
              <a:rPr lang="en-US" sz="1300" dirty="0">
                <a:solidFill>
                  <a:srgbClr val="B9B9B9"/>
                </a:solidFill>
                <a:latin typeface="JetBrains Mono" pitchFamily="34" charset="0"/>
                <a:ea typeface="JetBrains Mono" pitchFamily="34" charset="-122"/>
                <a:cs typeface="JetBrains Mono" pitchFamily="34" charset="-120"/>
              </a:rPr>
              <a:t>sales@aielabs.co.uk   ·   aienablementlabs.co.uk</a:t>
            </a:r>
            <a:endParaRPr lang="en-US" sz="1300" dirty="0"/>
          </a:p>
        </p:txBody>
      </p:sp>
      <p:sp>
        <p:nvSpPr>
          <p:cNvPr id="6" name="Text 4"/>
          <p:cNvSpPr/>
          <p:nvPr/>
        </p:nvSpPr>
        <p:spPr>
          <a:xfrm>
            <a:off x="566928" y="6437376"/>
            <a:ext cx="11057839" cy="274320"/>
          </a:xfrm>
          <a:prstGeom prst="rect">
            <a:avLst/>
          </a:prstGeom>
          <a:noFill/>
          <a:ln/>
        </p:spPr>
        <p:txBody>
          <a:bodyPr wrap="square" lIns="0" tIns="0" rIns="0" bIns="0" rtlCol="0" anchor="ctr"/>
          <a:lstStyle/>
          <a:p>
            <a:pPr indent="0" marL="0">
              <a:buNone/>
            </a:pPr>
            <a:r>
              <a:rPr lang="en-US" sz="900" spc="100" kern="0" dirty="0">
                <a:solidFill>
                  <a:srgbClr val="7C7C7C"/>
                </a:solidFill>
                <a:latin typeface="JetBrains Mono" pitchFamily="34" charset="0"/>
                <a:ea typeface="JetBrains Mono" pitchFamily="34" charset="-122"/>
                <a:cs typeface="JetBrains Mono" pitchFamily="34" charset="-120"/>
              </a:rPr>
              <a:t>AI Enablement Labs  ·  aienablementlabs.co.uk</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20624"/>
            <a:ext cx="11057839" cy="274320"/>
          </a:xfrm>
          <a:prstGeom prst="rect">
            <a:avLst/>
          </a:prstGeom>
          <a:noFill/>
          <a:ln/>
        </p:spPr>
        <p:txBody>
          <a:bodyPr wrap="square" lIns="0" tIns="0" rIns="0" bIns="0" rtlCol="0" anchor="ctr"/>
          <a:lstStyle/>
          <a:p>
            <a:pPr indent="0" marL="0">
              <a:buNone/>
            </a:pPr>
            <a:r>
              <a:rPr lang="en-US" sz="1150" b="1" spc="200" kern="0" dirty="0">
                <a:solidFill>
                  <a:srgbClr val="C5271E"/>
                </a:solidFill>
                <a:latin typeface="JetBrains Mono" pitchFamily="34" charset="0"/>
                <a:ea typeface="JetBrains Mono" pitchFamily="34" charset="-122"/>
                <a:cs typeface="JetBrains Mono" pitchFamily="34" charset="-120"/>
              </a:rPr>
              <a:t>01 / </a:t>
            </a:r>
            <a:pPr indent="0" marL="0">
              <a:buNone/>
            </a:pPr>
            <a:r>
              <a:rPr lang="en-US" sz="1150" b="1" spc="200" kern="0" dirty="0">
                <a:solidFill>
                  <a:srgbClr val="0A0A0A"/>
                </a:solidFill>
                <a:latin typeface="JetBrains Mono" pitchFamily="34" charset="0"/>
                <a:ea typeface="JetBrains Mono" pitchFamily="34" charset="-122"/>
                <a:cs typeface="JetBrains Mono" pitchFamily="34" charset="-120"/>
              </a:rPr>
              <a:t>THE PROBLEM</a:t>
            </a:r>
            <a:endParaRPr lang="en-US" sz="1150" dirty="0"/>
          </a:p>
        </p:txBody>
      </p:sp>
      <p:sp>
        <p:nvSpPr>
          <p:cNvPr id="3" name="Text 1"/>
          <p:cNvSpPr/>
          <p:nvPr/>
        </p:nvSpPr>
        <p:spPr>
          <a:xfrm>
            <a:off x="566928" y="868680"/>
            <a:ext cx="10789920" cy="914400"/>
          </a:xfrm>
          <a:prstGeom prst="rect">
            <a:avLst/>
          </a:prstGeom>
          <a:noFill/>
          <a:ln/>
        </p:spPr>
        <p:txBody>
          <a:bodyPr wrap="square" lIns="0" tIns="0" rIns="0" bIns="0" rtlCol="0" anchor="ctr"/>
          <a:lstStyle/>
          <a:p>
            <a:pPr indent="0" marL="0">
              <a:buNone/>
            </a:pPr>
            <a:r>
              <a:rPr lang="en-US" sz="3800" b="1" dirty="0">
                <a:solidFill>
                  <a:srgbClr val="0A0A0A"/>
                </a:solidFill>
                <a:latin typeface="Inter" pitchFamily="34" charset="0"/>
                <a:ea typeface="Inter" pitchFamily="34" charset="-122"/>
                <a:cs typeface="Inter" pitchFamily="34" charset="-120"/>
              </a:rPr>
              <a:t>Most teams have AI. Few use it well.</a:t>
            </a:r>
            <a:endParaRPr lang="en-US" sz="3800" dirty="0"/>
          </a:p>
        </p:txBody>
      </p:sp>
      <p:sp>
        <p:nvSpPr>
          <p:cNvPr id="4" name="Text 2"/>
          <p:cNvSpPr/>
          <p:nvPr/>
        </p:nvSpPr>
        <p:spPr>
          <a:xfrm>
            <a:off x="566928" y="2148840"/>
            <a:ext cx="5577840" cy="731520"/>
          </a:xfrm>
          <a:prstGeom prst="rect">
            <a:avLst/>
          </a:prstGeom>
          <a:noFill/>
          <a:ln/>
        </p:spPr>
        <p:txBody>
          <a:bodyPr wrap="square" lIns="0" tIns="0" rIns="0" bIns="0" rtlCol="0" anchor="ctr"/>
          <a:lstStyle/>
          <a:p>
            <a:pPr indent="0" marL="0">
              <a:lnSpc>
                <a:spcPct val="115000"/>
              </a:lnSpc>
              <a:buNone/>
            </a:pPr>
            <a:r>
              <a:rPr lang="en-US" sz="1800" dirty="0">
                <a:solidFill>
                  <a:srgbClr val="0A0A0A"/>
                </a:solidFill>
                <a:latin typeface="Inter SemiBold" pitchFamily="34" charset="0"/>
                <a:ea typeface="Inter SemiBold" pitchFamily="34" charset="-122"/>
                <a:cs typeface="Inter SemiBold" pitchFamily="34" charset="-120"/>
              </a:rPr>
              <a:t>Most companies buy the subscriptions before anyone learns the tool.</a:t>
            </a:r>
            <a:endParaRPr lang="en-US" sz="1800" dirty="0"/>
          </a:p>
        </p:txBody>
      </p:sp>
      <p:sp>
        <p:nvSpPr>
          <p:cNvPr id="5" name="Text 3"/>
          <p:cNvSpPr/>
          <p:nvPr/>
        </p:nvSpPr>
        <p:spPr>
          <a:xfrm>
            <a:off x="566928" y="3200400"/>
            <a:ext cx="5577840" cy="1828800"/>
          </a:xfrm>
          <a:prstGeom prst="rect">
            <a:avLst/>
          </a:prstGeom>
          <a:noFill/>
          <a:ln/>
        </p:spPr>
        <p:txBody>
          <a:bodyPr wrap="square" lIns="0" tIns="0" rIns="0" bIns="0" rtlCol="0" anchor="ctr"/>
          <a:lstStyle/>
          <a:p>
            <a:pPr indent="0" marL="0">
              <a:lnSpc>
                <a:spcPct val="132000"/>
              </a:lnSpc>
              <a:buNone/>
            </a:pPr>
            <a:r>
              <a:rPr lang="en-US" sz="1550" dirty="0">
                <a:solidFill>
                  <a:srgbClr val="5B5B5B"/>
                </a:solidFill>
                <a:latin typeface="Inter" pitchFamily="34" charset="0"/>
                <a:ea typeface="Inter" pitchFamily="34" charset="-122"/>
                <a:cs typeface="Inter" pitchFamily="34" charset="-120"/>
              </a:rPr>
              <a:t>Quality rides entirely on whoever is at the keyboard. Nothing is repeatable, nothing is checked, nothing is owned. The difference between waste and leverage was never which logo is on the invoice.</a:t>
            </a:r>
            <a:endParaRPr lang="en-US" sz="1550" dirty="0"/>
          </a:p>
        </p:txBody>
      </p:sp>
      <p:sp>
        <p:nvSpPr>
          <p:cNvPr id="6" name="Shape 4"/>
          <p:cNvSpPr/>
          <p:nvPr/>
        </p:nvSpPr>
        <p:spPr>
          <a:xfrm>
            <a:off x="6720840" y="2103120"/>
            <a:ext cx="4892040" cy="3703320"/>
          </a:xfrm>
          <a:prstGeom prst="roundRect">
            <a:avLst>
              <a:gd name="adj" fmla="val 2222"/>
            </a:avLst>
          </a:prstGeom>
          <a:solidFill>
            <a:srgbClr val="F7F7F6"/>
          </a:solidFill>
          <a:ln w="12700">
            <a:solidFill>
              <a:srgbClr val="E2E2E2"/>
            </a:solidFill>
            <a:prstDash val="solid"/>
          </a:ln>
          <a:effectLst>
            <a:outerShdw sx="100000" sy="100000" kx="0" ky="0" algn="bl" rotWithShape="0" blurRad="88900" dist="25400" dir="5400000">
              <a:srgbClr val="000000">
                <a:alpha val="7000"/>
              </a:srgbClr>
            </a:outerShdw>
          </a:effectLst>
        </p:spPr>
      </p:sp>
      <p:sp>
        <p:nvSpPr>
          <p:cNvPr id="7" name="Text 5"/>
          <p:cNvSpPr/>
          <p:nvPr/>
        </p:nvSpPr>
        <p:spPr>
          <a:xfrm>
            <a:off x="7040880" y="2395728"/>
            <a:ext cx="4297680" cy="274320"/>
          </a:xfrm>
          <a:prstGeom prst="rect">
            <a:avLst/>
          </a:prstGeom>
          <a:noFill/>
          <a:ln/>
        </p:spPr>
        <p:txBody>
          <a:bodyPr wrap="square" lIns="0" tIns="0" rIns="0" bIns="0" rtlCol="0" anchor="ctr"/>
          <a:lstStyle/>
          <a:p>
            <a:pPr indent="0" marL="0">
              <a:buNone/>
            </a:pPr>
            <a:r>
              <a:rPr lang="en-US" sz="1100" b="1" spc="150" kern="0" dirty="0">
                <a:solidFill>
                  <a:srgbClr val="C5271E"/>
                </a:solidFill>
                <a:latin typeface="JetBrains Mono" pitchFamily="34" charset="0"/>
                <a:ea typeface="JetBrains Mono" pitchFamily="34" charset="-122"/>
                <a:cs typeface="JetBrains Mono" pitchFamily="34" charset="-120"/>
              </a:rPr>
              <a:t>USED AS A TOOL, YOU GET…</a:t>
            </a:r>
            <a:endParaRPr lang="en-US" sz="1100" dirty="0"/>
          </a:p>
        </p:txBody>
      </p:sp>
      <p:sp>
        <p:nvSpPr>
          <p:cNvPr id="8" name="Text 6"/>
          <p:cNvSpPr/>
          <p:nvPr/>
        </p:nvSpPr>
        <p:spPr>
          <a:xfrm>
            <a:off x="7040880" y="2880360"/>
            <a:ext cx="4297680" cy="2743200"/>
          </a:xfrm>
          <a:prstGeom prst="rect">
            <a:avLst/>
          </a:prstGeom>
          <a:noFill/>
          <a:ln/>
        </p:spPr>
        <p:txBody>
          <a:bodyPr wrap="square" lIns="0" tIns="0" rIns="0" bIns="0" rtlCol="0" anchor="ctr"/>
          <a:lstStyle/>
          <a:p>
            <a:pPr marL="177800" indent="-177800">
              <a:lnSpc>
                <a:spcPct val="115000"/>
              </a:lnSpc>
              <a:spcAft>
                <a:spcPts val="700"/>
              </a:spcAft>
              <a:buSzPct val="100000"/>
              <a:buChar char="•"/>
            </a:pPr>
            <a:r>
              <a:rPr lang="en-US" sz="1500" dirty="0">
                <a:solidFill>
                  <a:srgbClr val="0A0A0A"/>
                </a:solidFill>
                <a:latin typeface="Inter" pitchFamily="34" charset="0"/>
                <a:ea typeface="Inter" pitchFamily="34" charset="-122"/>
                <a:cs typeface="Inter" pitchFamily="34" charset="-120"/>
              </a:rPr>
              <a:t>A different tool and prompt habit for every person</a:t>
            </a:r>
            <a:endParaRPr lang="en-US" sz="1500" dirty="0"/>
          </a:p>
          <a:p>
            <a:pPr marL="177800" indent="-177800">
              <a:lnSpc>
                <a:spcPct val="115000"/>
              </a:lnSpc>
              <a:spcAft>
                <a:spcPts val="700"/>
              </a:spcAft>
              <a:buSzPct val="100000"/>
              <a:buChar char="•"/>
            </a:pPr>
            <a:r>
              <a:rPr lang="en-US" sz="1500" dirty="0">
                <a:solidFill>
                  <a:srgbClr val="0A0A0A"/>
                </a:solidFill>
                <a:latin typeface="Inter" pitchFamily="34" charset="0"/>
                <a:ea typeface="Inter" pitchFamily="34" charset="-122"/>
                <a:cs typeface="Inter" pitchFamily="34" charset="-120"/>
              </a:rPr>
              <a:t>One-off chats nobody can reproduce or reuse</a:t>
            </a:r>
            <a:endParaRPr lang="en-US" sz="1500" dirty="0"/>
          </a:p>
          <a:p>
            <a:pPr marL="177800" indent="-177800">
              <a:lnSpc>
                <a:spcPct val="115000"/>
              </a:lnSpc>
              <a:spcAft>
                <a:spcPts val="700"/>
              </a:spcAft>
              <a:buSzPct val="100000"/>
              <a:buChar char="•"/>
            </a:pPr>
            <a:r>
              <a:rPr lang="en-US" sz="1500" dirty="0">
                <a:solidFill>
                  <a:srgbClr val="0A0A0A"/>
                </a:solidFill>
                <a:latin typeface="Inter" pitchFamily="34" charset="0"/>
                <a:ea typeface="Inter" pitchFamily="34" charset="-122"/>
                <a:cs typeface="Inter" pitchFamily="34" charset="-120"/>
              </a:rPr>
              <a:t>Spend that’s visible, but quality that isn’t</a:t>
            </a:r>
            <a:endParaRPr lang="en-US" sz="1500" dirty="0"/>
          </a:p>
          <a:p>
            <a:pPr marL="177800" indent="-177800">
              <a:lnSpc>
                <a:spcPct val="115000"/>
              </a:lnSpc>
              <a:spcAft>
                <a:spcPts val="700"/>
              </a:spcAft>
              <a:buSzPct val="100000"/>
              <a:buChar char="•"/>
            </a:pPr>
            <a:r>
              <a:rPr lang="en-US" sz="1500" dirty="0">
                <a:solidFill>
                  <a:srgbClr val="0A0A0A"/>
                </a:solidFill>
                <a:latin typeface="Inter" pitchFamily="34" charset="0"/>
                <a:ea typeface="Inter" pitchFamily="34" charset="-122"/>
                <a:cs typeface="Inter" pitchFamily="34" charset="-120"/>
              </a:rPr>
              <a:t>Useful demos stuck on one person’s laptop</a:t>
            </a:r>
            <a:endParaRPr lang="en-US" sz="1500" dirty="0"/>
          </a:p>
        </p:txBody>
      </p:sp>
      <p:sp>
        <p:nvSpPr>
          <p:cNvPr id="9" name="Text 7"/>
          <p:cNvSpPr/>
          <p:nvPr/>
        </p:nvSpPr>
        <p:spPr>
          <a:xfrm>
            <a:off x="566928" y="6437376"/>
            <a:ext cx="11057839" cy="274320"/>
          </a:xfrm>
          <a:prstGeom prst="rect">
            <a:avLst/>
          </a:prstGeom>
          <a:noFill/>
          <a:ln/>
        </p:spPr>
        <p:txBody>
          <a:bodyPr wrap="square" lIns="0" tIns="0" rIns="0" bIns="0" rtlCol="0" anchor="ctr"/>
          <a:lstStyle/>
          <a:p>
            <a:pPr indent="0" marL="0">
              <a:buNone/>
            </a:pPr>
            <a:r>
              <a:rPr lang="en-US" sz="900" spc="100" kern="0" dirty="0">
                <a:solidFill>
                  <a:srgbClr val="9A9A9A"/>
                </a:solidFill>
                <a:latin typeface="JetBrains Mono" pitchFamily="34" charset="0"/>
                <a:ea typeface="JetBrains Mono" pitchFamily="34" charset="-122"/>
                <a:cs typeface="JetBrains Mono" pitchFamily="34" charset="-120"/>
              </a:rPr>
              <a:t>AI Enablement Labs  ·  aienablementlabs.co.uk</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20624"/>
            <a:ext cx="11057839" cy="274320"/>
          </a:xfrm>
          <a:prstGeom prst="rect">
            <a:avLst/>
          </a:prstGeom>
          <a:noFill/>
          <a:ln/>
        </p:spPr>
        <p:txBody>
          <a:bodyPr wrap="square" lIns="0" tIns="0" rIns="0" bIns="0" rtlCol="0" anchor="ctr"/>
          <a:lstStyle/>
          <a:p>
            <a:pPr indent="0" marL="0">
              <a:buNone/>
            </a:pPr>
            <a:r>
              <a:rPr lang="en-US" sz="1150" b="1" spc="200" kern="0" dirty="0">
                <a:solidFill>
                  <a:srgbClr val="C5271E"/>
                </a:solidFill>
                <a:latin typeface="JetBrains Mono" pitchFamily="34" charset="0"/>
                <a:ea typeface="JetBrains Mono" pitchFamily="34" charset="-122"/>
                <a:cs typeface="JetBrains Mono" pitchFamily="34" charset="-120"/>
              </a:rPr>
              <a:t>02 / </a:t>
            </a:r>
            <a:pPr indent="0" marL="0">
              <a:buNone/>
            </a:pPr>
            <a:r>
              <a:rPr lang="en-US" sz="1150" b="1" spc="200" kern="0" dirty="0">
                <a:solidFill>
                  <a:srgbClr val="0A0A0A"/>
                </a:solidFill>
                <a:latin typeface="JetBrains Mono" pitchFamily="34" charset="0"/>
                <a:ea typeface="JetBrains Mono" pitchFamily="34" charset="-122"/>
                <a:cs typeface="JetBrains Mono" pitchFamily="34" charset="-120"/>
              </a:rPr>
              <a:t>THE SHIFT</a:t>
            </a:r>
            <a:endParaRPr lang="en-US" sz="1150" dirty="0"/>
          </a:p>
        </p:txBody>
      </p:sp>
      <p:sp>
        <p:nvSpPr>
          <p:cNvPr id="3" name="Text 1"/>
          <p:cNvSpPr/>
          <p:nvPr/>
        </p:nvSpPr>
        <p:spPr>
          <a:xfrm>
            <a:off x="566928" y="868680"/>
            <a:ext cx="10789920" cy="822960"/>
          </a:xfrm>
          <a:prstGeom prst="rect">
            <a:avLst/>
          </a:prstGeom>
          <a:noFill/>
          <a:ln/>
        </p:spPr>
        <p:txBody>
          <a:bodyPr wrap="square" lIns="0" tIns="0" rIns="0" bIns="0" rtlCol="0" anchor="ctr"/>
          <a:lstStyle/>
          <a:p>
            <a:pPr indent="0" marL="0">
              <a:buNone/>
            </a:pPr>
            <a:r>
              <a:rPr lang="en-US" sz="3800" b="1" dirty="0">
                <a:solidFill>
                  <a:srgbClr val="0A0A0A"/>
                </a:solidFill>
                <a:latin typeface="Inter" pitchFamily="34" charset="0"/>
                <a:ea typeface="Inter" pitchFamily="34" charset="-122"/>
                <a:cs typeface="Inter" pitchFamily="34" charset="-120"/>
              </a:rPr>
              <a:t>From a tool to a workflow.</a:t>
            </a:r>
            <a:endParaRPr lang="en-US" sz="3800" dirty="0"/>
          </a:p>
        </p:txBody>
      </p:sp>
      <p:sp>
        <p:nvSpPr>
          <p:cNvPr id="4" name="Text 2"/>
          <p:cNvSpPr/>
          <p:nvPr/>
        </p:nvSpPr>
        <p:spPr>
          <a:xfrm>
            <a:off x="566928" y="1783080"/>
            <a:ext cx="10607040" cy="640080"/>
          </a:xfrm>
          <a:prstGeom prst="rect">
            <a:avLst/>
          </a:prstGeom>
          <a:noFill/>
          <a:ln/>
        </p:spPr>
        <p:txBody>
          <a:bodyPr wrap="square" lIns="0" tIns="0" rIns="0" bIns="0" rtlCol="0" anchor="ctr"/>
          <a:lstStyle/>
          <a:p>
            <a:pPr indent="0" marL="0">
              <a:lnSpc>
                <a:spcPct val="125000"/>
              </a:lnSpc>
              <a:buNone/>
            </a:pPr>
            <a:r>
              <a:rPr lang="en-US" sz="1600" dirty="0">
                <a:solidFill>
                  <a:srgbClr val="5B5B5B"/>
                </a:solidFill>
                <a:latin typeface="Inter" pitchFamily="34" charset="0"/>
                <a:ea typeface="Inter" pitchFamily="34" charset="-122"/>
                <a:cs typeface="Inter" pitchFamily="34" charset="-120"/>
              </a:rPr>
              <a:t>A tool gives you a good answer when the right person is typing. A workflow gives you expert-grade work every time, because the checking is built in, not hoped for.</a:t>
            </a:r>
            <a:endParaRPr lang="en-US" sz="1600" dirty="0"/>
          </a:p>
        </p:txBody>
      </p:sp>
      <p:sp>
        <p:nvSpPr>
          <p:cNvPr id="5" name="Shape 3"/>
          <p:cNvSpPr/>
          <p:nvPr/>
        </p:nvSpPr>
        <p:spPr>
          <a:xfrm>
            <a:off x="566928" y="2697480"/>
            <a:ext cx="5285232" cy="3246120"/>
          </a:xfrm>
          <a:prstGeom prst="roundRect">
            <a:avLst>
              <a:gd name="adj" fmla="val 2535"/>
            </a:avLst>
          </a:prstGeom>
          <a:solidFill>
            <a:srgbClr val="F7F7F6"/>
          </a:solidFill>
          <a:ln w="12700">
            <a:solidFill>
              <a:srgbClr val="E2E2E2"/>
            </a:solidFill>
            <a:prstDash val="solid"/>
          </a:ln>
          <a:effectLst>
            <a:outerShdw sx="100000" sy="100000" kx="0" ky="0" algn="bl" rotWithShape="0" blurRad="88900" dist="25400" dir="5400000">
              <a:srgbClr val="000000">
                <a:alpha val="7000"/>
              </a:srgbClr>
            </a:outerShdw>
          </a:effectLst>
        </p:spPr>
      </p:sp>
      <p:sp>
        <p:nvSpPr>
          <p:cNvPr id="6" name="Text 4"/>
          <p:cNvSpPr/>
          <p:nvPr/>
        </p:nvSpPr>
        <p:spPr>
          <a:xfrm>
            <a:off x="886968" y="2926080"/>
            <a:ext cx="4645152" cy="457200"/>
          </a:xfrm>
          <a:prstGeom prst="rect">
            <a:avLst/>
          </a:prstGeom>
          <a:noFill/>
          <a:ln/>
        </p:spPr>
        <p:txBody>
          <a:bodyPr wrap="square" lIns="0" tIns="0" rIns="0" bIns="0" rtlCol="0" anchor="ctr"/>
          <a:lstStyle/>
          <a:p>
            <a:pPr indent="0" marL="0">
              <a:buNone/>
            </a:pPr>
            <a:r>
              <a:rPr lang="en-US" sz="2200" b="1" dirty="0">
                <a:solidFill>
                  <a:srgbClr val="5B5B5B"/>
                </a:solidFill>
                <a:latin typeface="Inter" pitchFamily="34" charset="0"/>
                <a:ea typeface="Inter" pitchFamily="34" charset="-122"/>
                <a:cs typeface="Inter" pitchFamily="34" charset="-120"/>
              </a:rPr>
              <a:t>AI as a tool</a:t>
            </a:r>
            <a:endParaRPr lang="en-US" sz="2200" dirty="0"/>
          </a:p>
        </p:txBody>
      </p:sp>
      <p:sp>
        <p:nvSpPr>
          <p:cNvPr id="7" name="Text 5"/>
          <p:cNvSpPr/>
          <p:nvPr/>
        </p:nvSpPr>
        <p:spPr>
          <a:xfrm>
            <a:off x="886968" y="3611880"/>
            <a:ext cx="4645152" cy="2103120"/>
          </a:xfrm>
          <a:prstGeom prst="rect">
            <a:avLst/>
          </a:prstGeom>
          <a:noFill/>
          <a:ln/>
        </p:spPr>
        <p:txBody>
          <a:bodyPr wrap="square" lIns="0" tIns="0" rIns="0" bIns="0" rtlCol="0" anchor="ctr"/>
          <a:lstStyle/>
          <a:p>
            <a:pPr marL="177800" indent="-177800">
              <a:lnSpc>
                <a:spcPct val="120000"/>
              </a:lnSpc>
              <a:spcAft>
                <a:spcPts val="700"/>
              </a:spcAft>
              <a:buSzPct val="100000"/>
              <a:buChar char="•"/>
            </a:pPr>
            <a:r>
              <a:rPr lang="en-US" sz="1550" dirty="0">
                <a:solidFill>
                  <a:srgbClr val="3A3A3A"/>
                </a:solidFill>
                <a:latin typeface="Inter" pitchFamily="34" charset="0"/>
                <a:ea typeface="Inter" pitchFamily="34" charset="-122"/>
                <a:cs typeface="Inter" pitchFamily="34" charset="-120"/>
              </a:rPr>
              <a:t>Good only when a skilled person drives it</a:t>
            </a:r>
            <a:endParaRPr lang="en-US" sz="1550" dirty="0"/>
          </a:p>
          <a:p>
            <a:pPr marL="177800" indent="-177800">
              <a:lnSpc>
                <a:spcPct val="120000"/>
              </a:lnSpc>
              <a:spcAft>
                <a:spcPts val="700"/>
              </a:spcAft>
              <a:buSzPct val="100000"/>
              <a:buChar char="•"/>
            </a:pPr>
            <a:r>
              <a:rPr lang="en-US" sz="1550" dirty="0">
                <a:solidFill>
                  <a:srgbClr val="3A3A3A"/>
                </a:solidFill>
                <a:latin typeface="Inter" pitchFamily="34" charset="0"/>
                <a:ea typeface="Inter" pitchFamily="34" charset="-122"/>
                <a:cs typeface="Inter" pitchFamily="34" charset="-120"/>
              </a:rPr>
              <a:t>One-off outputs nobody can reproduce</a:t>
            </a:r>
            <a:endParaRPr lang="en-US" sz="1550" dirty="0"/>
          </a:p>
          <a:p>
            <a:pPr marL="177800" indent="-177800">
              <a:lnSpc>
                <a:spcPct val="120000"/>
              </a:lnSpc>
              <a:spcAft>
                <a:spcPts val="700"/>
              </a:spcAft>
              <a:buSzPct val="100000"/>
              <a:buChar char="•"/>
            </a:pPr>
            <a:r>
              <a:rPr lang="en-US" sz="1550" dirty="0">
                <a:solidFill>
                  <a:srgbClr val="3A3A3A"/>
                </a:solidFill>
                <a:latin typeface="Inter" pitchFamily="34" charset="0"/>
                <a:ea typeface="Inter" pitchFamily="34" charset="-122"/>
                <a:cs typeface="Inter" pitchFamily="34" charset="-120"/>
              </a:rPr>
              <a:t>Quality depends on someone’s good day</a:t>
            </a:r>
            <a:endParaRPr lang="en-US" sz="1550" dirty="0"/>
          </a:p>
          <a:p>
            <a:pPr marL="177800" indent="-177800">
              <a:lnSpc>
                <a:spcPct val="120000"/>
              </a:lnSpc>
              <a:spcAft>
                <a:spcPts val="700"/>
              </a:spcAft>
              <a:buSzPct val="100000"/>
              <a:buChar char="•"/>
            </a:pPr>
            <a:r>
              <a:rPr lang="en-US" sz="1550" dirty="0">
                <a:solidFill>
                  <a:srgbClr val="3A3A3A"/>
                </a:solidFill>
                <a:latin typeface="Inter" pitchFamily="34" charset="0"/>
                <a:ea typeface="Inter" pitchFamily="34" charset="-122"/>
                <a:cs typeface="Inter" pitchFamily="34" charset="-120"/>
              </a:rPr>
              <a:t>Lives on one laptop</a:t>
            </a:r>
            <a:endParaRPr lang="en-US" sz="1550" dirty="0"/>
          </a:p>
        </p:txBody>
      </p:sp>
      <p:sp>
        <p:nvSpPr>
          <p:cNvPr id="8" name="Shape 6"/>
          <p:cNvSpPr/>
          <p:nvPr/>
        </p:nvSpPr>
        <p:spPr>
          <a:xfrm>
            <a:off x="6339535" y="2697480"/>
            <a:ext cx="5285232" cy="3246120"/>
          </a:xfrm>
          <a:prstGeom prst="roundRect">
            <a:avLst>
              <a:gd name="adj" fmla="val 2535"/>
            </a:avLst>
          </a:prstGeom>
          <a:solidFill>
            <a:srgbClr val="FBEEEC"/>
          </a:solidFill>
          <a:ln w="12700">
            <a:solidFill>
              <a:srgbClr val="EAC9C4"/>
            </a:solidFill>
            <a:prstDash val="solid"/>
          </a:ln>
          <a:effectLst>
            <a:outerShdw sx="100000" sy="100000" kx="0" ky="0" algn="bl" rotWithShape="0" blurRad="88900" dist="25400" dir="5400000">
              <a:srgbClr val="000000">
                <a:alpha val="7000"/>
              </a:srgbClr>
            </a:outerShdw>
          </a:effectLst>
        </p:spPr>
      </p:sp>
      <p:sp>
        <p:nvSpPr>
          <p:cNvPr id="9" name="Text 7"/>
          <p:cNvSpPr/>
          <p:nvPr/>
        </p:nvSpPr>
        <p:spPr>
          <a:xfrm>
            <a:off x="6659575" y="2926080"/>
            <a:ext cx="4645152" cy="457200"/>
          </a:xfrm>
          <a:prstGeom prst="rect">
            <a:avLst/>
          </a:prstGeom>
          <a:noFill/>
          <a:ln/>
        </p:spPr>
        <p:txBody>
          <a:bodyPr wrap="square" lIns="0" tIns="0" rIns="0" bIns="0" rtlCol="0" anchor="ctr"/>
          <a:lstStyle/>
          <a:p>
            <a:pPr indent="0" marL="0">
              <a:buNone/>
            </a:pPr>
            <a:r>
              <a:rPr lang="en-US" sz="2200" b="1" dirty="0">
                <a:solidFill>
                  <a:srgbClr val="C5271E"/>
                </a:solidFill>
                <a:latin typeface="Inter" pitchFamily="34" charset="0"/>
                <a:ea typeface="Inter" pitchFamily="34" charset="-122"/>
                <a:cs typeface="Inter" pitchFamily="34" charset="-120"/>
              </a:rPr>
              <a:t>AI as a verified workflow</a:t>
            </a:r>
            <a:endParaRPr lang="en-US" sz="2200" dirty="0"/>
          </a:p>
        </p:txBody>
      </p:sp>
      <p:sp>
        <p:nvSpPr>
          <p:cNvPr id="10" name="Text 8"/>
          <p:cNvSpPr/>
          <p:nvPr/>
        </p:nvSpPr>
        <p:spPr>
          <a:xfrm>
            <a:off x="6659575" y="3611880"/>
            <a:ext cx="4645152" cy="2103120"/>
          </a:xfrm>
          <a:prstGeom prst="rect">
            <a:avLst/>
          </a:prstGeom>
          <a:noFill/>
          <a:ln/>
        </p:spPr>
        <p:txBody>
          <a:bodyPr wrap="square" lIns="0" tIns="0" rIns="0" bIns="0" rtlCol="0" anchor="ctr"/>
          <a:lstStyle/>
          <a:p>
            <a:pPr marL="177800" indent="-177800">
              <a:lnSpc>
                <a:spcPct val="120000"/>
              </a:lnSpc>
              <a:spcAft>
                <a:spcPts val="700"/>
              </a:spcAft>
              <a:buSzPct val="100000"/>
              <a:buChar char="•"/>
            </a:pPr>
            <a:r>
              <a:rPr lang="en-US" sz="1550" dirty="0">
                <a:solidFill>
                  <a:srgbClr val="0A0A0A"/>
                </a:solidFill>
                <a:latin typeface="Inter" pitchFamily="34" charset="0"/>
                <a:ea typeface="Inter" pitchFamily="34" charset="-122"/>
                <a:cs typeface="Inter" pitchFamily="34" charset="-120"/>
              </a:rPr>
              <a:t>Expert-grade by default. The checking is built in.</a:t>
            </a:r>
            <a:endParaRPr lang="en-US" sz="1550" dirty="0"/>
          </a:p>
          <a:p>
            <a:pPr marL="177800" indent="-177800">
              <a:lnSpc>
                <a:spcPct val="120000"/>
              </a:lnSpc>
              <a:spcAft>
                <a:spcPts val="700"/>
              </a:spcAft>
              <a:buSzPct val="100000"/>
              <a:buChar char="•"/>
            </a:pPr>
            <a:r>
              <a:rPr lang="en-US" sz="1550" dirty="0">
                <a:solidFill>
                  <a:srgbClr val="0A0A0A"/>
                </a:solidFill>
                <a:latin typeface="Inter" pitchFamily="34" charset="0"/>
                <a:ea typeface="Inter" pitchFamily="34" charset="-122"/>
                <a:cs typeface="Inter" pitchFamily="34" charset="-120"/>
              </a:rPr>
              <a:t>A defined sequence anyone can run and audit</a:t>
            </a:r>
            <a:endParaRPr lang="en-US" sz="1550" dirty="0"/>
          </a:p>
          <a:p>
            <a:pPr marL="177800" indent="-177800">
              <a:lnSpc>
                <a:spcPct val="120000"/>
              </a:lnSpc>
              <a:spcAft>
                <a:spcPts val="700"/>
              </a:spcAft>
              <a:buSzPct val="100000"/>
              <a:buChar char="•"/>
            </a:pPr>
            <a:r>
              <a:rPr lang="en-US" sz="1550" dirty="0">
                <a:solidFill>
                  <a:srgbClr val="0A0A0A"/>
                </a:solidFill>
                <a:latin typeface="Inter" pitchFamily="34" charset="0"/>
                <a:ea typeface="Inter" pitchFamily="34" charset="-122"/>
                <a:cs typeface="Inter" pitchFamily="34" charset="-120"/>
              </a:rPr>
              <a:t>Quality is a property of the system</a:t>
            </a:r>
            <a:endParaRPr lang="en-US" sz="1550" dirty="0"/>
          </a:p>
          <a:p>
            <a:pPr marL="177800" indent="-177800">
              <a:lnSpc>
                <a:spcPct val="120000"/>
              </a:lnSpc>
              <a:spcAft>
                <a:spcPts val="700"/>
              </a:spcAft>
              <a:buSzPct val="100000"/>
              <a:buChar char="•"/>
            </a:pPr>
            <a:r>
              <a:rPr lang="en-US" sz="1550" dirty="0">
                <a:solidFill>
                  <a:srgbClr val="0A0A0A"/>
                </a:solidFill>
                <a:latin typeface="Inter" pitchFamily="34" charset="0"/>
                <a:ea typeface="Inter" pitchFamily="34" charset="-122"/>
                <a:cs typeface="Inter" pitchFamily="34" charset="-120"/>
              </a:rPr>
              <a:t>Owned, documented, improvable</a:t>
            </a:r>
            <a:endParaRPr lang="en-US" sz="1550" dirty="0"/>
          </a:p>
        </p:txBody>
      </p:sp>
      <p:sp>
        <p:nvSpPr>
          <p:cNvPr id="11" name="Text 9"/>
          <p:cNvSpPr/>
          <p:nvPr/>
        </p:nvSpPr>
        <p:spPr>
          <a:xfrm>
            <a:off x="566928" y="6437376"/>
            <a:ext cx="11057839" cy="274320"/>
          </a:xfrm>
          <a:prstGeom prst="rect">
            <a:avLst/>
          </a:prstGeom>
          <a:noFill/>
          <a:ln/>
        </p:spPr>
        <p:txBody>
          <a:bodyPr wrap="square" lIns="0" tIns="0" rIns="0" bIns="0" rtlCol="0" anchor="ctr"/>
          <a:lstStyle/>
          <a:p>
            <a:pPr indent="0" marL="0">
              <a:buNone/>
            </a:pPr>
            <a:r>
              <a:rPr lang="en-US" sz="900" spc="100" kern="0" dirty="0">
                <a:solidFill>
                  <a:srgbClr val="9A9A9A"/>
                </a:solidFill>
                <a:latin typeface="JetBrains Mono" pitchFamily="34" charset="0"/>
                <a:ea typeface="JetBrains Mono" pitchFamily="34" charset="-122"/>
                <a:cs typeface="JetBrains Mono" pitchFamily="34" charset="-120"/>
              </a:rPr>
              <a:t>AI Enablement Labs  ·  aienablementlabs.co.uk</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20624"/>
            <a:ext cx="11057839" cy="274320"/>
          </a:xfrm>
          <a:prstGeom prst="rect">
            <a:avLst/>
          </a:prstGeom>
          <a:noFill/>
          <a:ln/>
        </p:spPr>
        <p:txBody>
          <a:bodyPr wrap="square" lIns="0" tIns="0" rIns="0" bIns="0" rtlCol="0" anchor="ctr"/>
          <a:lstStyle/>
          <a:p>
            <a:pPr indent="0" marL="0">
              <a:buNone/>
            </a:pPr>
            <a:r>
              <a:rPr lang="en-US" sz="1150" b="1" spc="200" kern="0" dirty="0">
                <a:solidFill>
                  <a:srgbClr val="C5271E"/>
                </a:solidFill>
                <a:latin typeface="JetBrains Mono" pitchFamily="34" charset="0"/>
                <a:ea typeface="JetBrains Mono" pitchFamily="34" charset="-122"/>
                <a:cs typeface="JetBrains Mono" pitchFamily="34" charset="-120"/>
              </a:rPr>
              <a:t>03 / </a:t>
            </a:r>
            <a:pPr indent="0" marL="0">
              <a:buNone/>
            </a:pPr>
            <a:r>
              <a:rPr lang="en-US" sz="1150" b="1" spc="200" kern="0" dirty="0">
                <a:solidFill>
                  <a:srgbClr val="0A0A0A"/>
                </a:solidFill>
                <a:latin typeface="JetBrains Mono" pitchFamily="34" charset="0"/>
                <a:ea typeface="JetBrains Mono" pitchFamily="34" charset="-122"/>
                <a:cs typeface="JetBrains Mono" pitchFamily="34" charset="-120"/>
              </a:rPr>
              <a:t>WHY NOW</a:t>
            </a:r>
            <a:endParaRPr lang="en-US" sz="1150" dirty="0"/>
          </a:p>
        </p:txBody>
      </p:sp>
      <p:sp>
        <p:nvSpPr>
          <p:cNvPr id="3" name="Text 1"/>
          <p:cNvSpPr/>
          <p:nvPr/>
        </p:nvSpPr>
        <p:spPr>
          <a:xfrm>
            <a:off x="566928" y="868680"/>
            <a:ext cx="10789920" cy="822960"/>
          </a:xfrm>
          <a:prstGeom prst="rect">
            <a:avLst/>
          </a:prstGeom>
          <a:noFill/>
          <a:ln/>
        </p:spPr>
        <p:txBody>
          <a:bodyPr wrap="square" lIns="0" tIns="0" rIns="0" bIns="0" rtlCol="0" anchor="ctr"/>
          <a:lstStyle/>
          <a:p>
            <a:pPr indent="0" marL="0">
              <a:buNone/>
            </a:pPr>
            <a:r>
              <a:rPr lang="en-US" sz="3800" b="1" dirty="0">
                <a:solidFill>
                  <a:srgbClr val="0A0A0A"/>
                </a:solidFill>
                <a:latin typeface="Inter" pitchFamily="34" charset="0"/>
                <a:ea typeface="Inter" pitchFamily="34" charset="-122"/>
                <a:cs typeface="Inter" pitchFamily="34" charset="-120"/>
              </a:rPr>
              <a:t>Checking is cheaper than creating.</a:t>
            </a:r>
            <a:endParaRPr lang="en-US" sz="3800" dirty="0"/>
          </a:p>
        </p:txBody>
      </p:sp>
      <p:sp>
        <p:nvSpPr>
          <p:cNvPr id="4" name="Text 2"/>
          <p:cNvSpPr/>
          <p:nvPr/>
        </p:nvSpPr>
        <p:spPr>
          <a:xfrm>
            <a:off x="566928" y="2103120"/>
            <a:ext cx="5669280" cy="2743200"/>
          </a:xfrm>
          <a:prstGeom prst="rect">
            <a:avLst/>
          </a:prstGeom>
          <a:noFill/>
          <a:ln/>
        </p:spPr>
        <p:txBody>
          <a:bodyPr wrap="square" lIns="0" tIns="0" rIns="0" bIns="0" rtlCol="0" anchor="ctr"/>
          <a:lstStyle/>
          <a:p>
            <a:pPr indent="0" marL="0">
              <a:lnSpc>
                <a:spcPct val="134000"/>
              </a:lnSpc>
              <a:buNone/>
            </a:pPr>
            <a:r>
              <a:rPr lang="en-US" sz="1600" b="1" dirty="0">
                <a:solidFill>
                  <a:srgbClr val="0A0A0A"/>
                </a:solidFill>
                <a:latin typeface="Inter" pitchFamily="34" charset="0"/>
                <a:ea typeface="Inter" pitchFamily="34" charset="-122"/>
                <a:cs typeface="Inter" pitchFamily="34" charset="-120"/>
              </a:rPr>
              <a:t>That’s the whole opportunity. </a:t>
            </a:r>
            <a:pPr indent="0" marL="0">
              <a:lnSpc>
                <a:spcPct val="134000"/>
              </a:lnSpc>
              <a:buNone/>
            </a:pPr>
            <a:r>
              <a:rPr lang="en-US" sz="1600" dirty="0">
                <a:solidFill>
                  <a:srgbClr val="5B5B5B"/>
                </a:solidFill>
                <a:latin typeface="Inter" pitchFamily="34" charset="0"/>
                <a:ea typeface="Inter" pitchFamily="34" charset="-122"/>
                <a:cs typeface="Inter" pitchFamily="34" charset="-120"/>
              </a:rPr>
              <a:t>For most work, checking an answer takes less effort than writing one. So the value shifts from drafting to judgement. Your best people stop being the slowest part of the draft and become the sharpest part of the review.</a:t>
            </a:r>
            <a:endParaRPr lang="en-US" sz="1600" dirty="0"/>
          </a:p>
        </p:txBody>
      </p:sp>
      <p:sp>
        <p:nvSpPr>
          <p:cNvPr id="5" name="Shape 3"/>
          <p:cNvSpPr/>
          <p:nvPr/>
        </p:nvSpPr>
        <p:spPr>
          <a:xfrm>
            <a:off x="6766560" y="2057400"/>
            <a:ext cx="4846320" cy="3657600"/>
          </a:xfrm>
          <a:prstGeom prst="roundRect">
            <a:avLst>
              <a:gd name="adj" fmla="val 2250"/>
            </a:avLst>
          </a:prstGeom>
          <a:solidFill>
            <a:srgbClr val="0A0A0A"/>
          </a:solidFill>
          <a:ln w="12700">
            <a:solidFill>
              <a:srgbClr val="0A0A0A"/>
            </a:solidFill>
            <a:prstDash val="solid"/>
          </a:ln>
          <a:effectLst>
            <a:outerShdw sx="100000" sy="100000" kx="0" ky="0" algn="bl" rotWithShape="0" blurRad="88900" dist="25400" dir="5400000">
              <a:srgbClr val="000000">
                <a:alpha val="7000"/>
              </a:srgbClr>
            </a:outerShdw>
          </a:effectLst>
        </p:spPr>
      </p:sp>
      <p:sp>
        <p:nvSpPr>
          <p:cNvPr id="6" name="Text 4"/>
          <p:cNvSpPr/>
          <p:nvPr/>
        </p:nvSpPr>
        <p:spPr>
          <a:xfrm>
            <a:off x="7086600" y="2377440"/>
            <a:ext cx="4206240" cy="274320"/>
          </a:xfrm>
          <a:prstGeom prst="rect">
            <a:avLst/>
          </a:prstGeom>
          <a:noFill/>
          <a:ln/>
        </p:spPr>
        <p:txBody>
          <a:bodyPr wrap="square" lIns="0" tIns="0" rIns="0" bIns="0" rtlCol="0" anchor="ctr"/>
          <a:lstStyle/>
          <a:p>
            <a:pPr indent="0" marL="0">
              <a:buNone/>
            </a:pPr>
            <a:r>
              <a:rPr lang="en-US" sz="1100" b="1" spc="150" kern="0" dirty="0">
                <a:solidFill>
                  <a:srgbClr val="C5271E"/>
                </a:solidFill>
                <a:latin typeface="JetBrains Mono" pitchFamily="34" charset="0"/>
                <a:ea typeface="JetBrains Mono" pitchFamily="34" charset="-122"/>
                <a:cs typeface="JetBrains Mono" pitchFamily="34" charset="-120"/>
              </a:rPr>
              <a:t>LEGAL DRAFTING STUDY</a:t>
            </a:r>
            <a:endParaRPr lang="en-US" sz="1100" dirty="0"/>
          </a:p>
        </p:txBody>
      </p:sp>
      <p:sp>
        <p:nvSpPr>
          <p:cNvPr id="7" name="Text 5"/>
          <p:cNvSpPr/>
          <p:nvPr/>
        </p:nvSpPr>
        <p:spPr>
          <a:xfrm>
            <a:off x="7086600" y="3063240"/>
            <a:ext cx="4297680" cy="1005840"/>
          </a:xfrm>
          <a:prstGeom prst="rect">
            <a:avLst/>
          </a:prstGeom>
          <a:noFill/>
          <a:ln/>
        </p:spPr>
        <p:txBody>
          <a:bodyPr wrap="square" lIns="0" tIns="0" rIns="0" bIns="0" rtlCol="0" anchor="ctr"/>
          <a:lstStyle/>
          <a:p>
            <a:pPr indent="0" marL="0">
              <a:buNone/>
            </a:pPr>
            <a:r>
              <a:rPr lang="en-US" sz="4000" b="1" dirty="0">
                <a:solidFill>
                  <a:srgbClr val="FFFFFF"/>
                </a:solidFill>
                <a:latin typeface="Inter" pitchFamily="34" charset="0"/>
                <a:ea typeface="Inter" pitchFamily="34" charset="-122"/>
                <a:cs typeface="Inter" pitchFamily="34" charset="-120"/>
              </a:rPr>
              <a:t>56.7%</a:t>
            </a:r>
            <a:pPr indent="0" marL="0">
              <a:buNone/>
            </a:pPr>
            <a:r>
              <a:rPr lang="en-US" sz="4000" b="1" dirty="0">
                <a:solidFill>
                  <a:srgbClr val="C5271E"/>
                </a:solidFill>
                <a:latin typeface="Inter" pitchFamily="34" charset="0"/>
                <a:ea typeface="Inter" pitchFamily="34" charset="-122"/>
                <a:cs typeface="Inter" pitchFamily="34" charset="-120"/>
              </a:rPr>
              <a:t> → </a:t>
            </a:r>
            <a:pPr indent="0" marL="0">
              <a:buNone/>
            </a:pPr>
            <a:r>
              <a:rPr lang="en-US" sz="4000" b="1" dirty="0">
                <a:solidFill>
                  <a:srgbClr val="FFFFFF"/>
                </a:solidFill>
                <a:latin typeface="Inter" pitchFamily="34" charset="0"/>
                <a:ea typeface="Inter" pitchFamily="34" charset="-122"/>
                <a:cs typeface="Inter" pitchFamily="34" charset="-120"/>
              </a:rPr>
              <a:t>61.5%</a:t>
            </a:r>
            <a:endParaRPr lang="en-US" sz="4000" dirty="0"/>
          </a:p>
        </p:txBody>
      </p:sp>
      <p:sp>
        <p:nvSpPr>
          <p:cNvPr id="8" name="Text 6"/>
          <p:cNvSpPr/>
          <p:nvPr/>
        </p:nvSpPr>
        <p:spPr>
          <a:xfrm>
            <a:off x="7086600" y="4160520"/>
            <a:ext cx="4206240" cy="1417320"/>
          </a:xfrm>
          <a:prstGeom prst="rect">
            <a:avLst/>
          </a:prstGeom>
          <a:noFill/>
          <a:ln/>
        </p:spPr>
        <p:txBody>
          <a:bodyPr wrap="square" lIns="0" tIns="0" rIns="0" bIns="0" rtlCol="0" anchor="ctr"/>
          <a:lstStyle/>
          <a:p>
            <a:pPr indent="0" marL="0">
              <a:lnSpc>
                <a:spcPct val="130000"/>
              </a:lnSpc>
              <a:buNone/>
            </a:pPr>
            <a:r>
              <a:rPr lang="en-US" sz="1350" dirty="0">
                <a:solidFill>
                  <a:srgbClr val="D8D8D8"/>
                </a:solidFill>
                <a:latin typeface="Inter" pitchFamily="34" charset="0"/>
                <a:ea typeface="Inter" pitchFamily="34" charset="-122"/>
                <a:cs typeface="Inter" pitchFamily="34" charset="-120"/>
              </a:rPr>
              <a:t>Lawyers drafting alone produced a reliable first draft 56.7% of the time. The same lawyers checking an AI draft reached 61.5%. The difference was the checking, not the writing.</a:t>
            </a:r>
            <a:endParaRPr lang="en-US" sz="1350" dirty="0"/>
          </a:p>
        </p:txBody>
      </p:sp>
      <p:sp>
        <p:nvSpPr>
          <p:cNvPr id="9" name="Text 7"/>
          <p:cNvSpPr/>
          <p:nvPr/>
        </p:nvSpPr>
        <p:spPr>
          <a:xfrm>
            <a:off x="566928" y="6437376"/>
            <a:ext cx="11057839" cy="274320"/>
          </a:xfrm>
          <a:prstGeom prst="rect">
            <a:avLst/>
          </a:prstGeom>
          <a:noFill/>
          <a:ln/>
        </p:spPr>
        <p:txBody>
          <a:bodyPr wrap="square" lIns="0" tIns="0" rIns="0" bIns="0" rtlCol="0" anchor="ctr"/>
          <a:lstStyle/>
          <a:p>
            <a:pPr indent="0" marL="0">
              <a:buNone/>
            </a:pPr>
            <a:r>
              <a:rPr lang="en-US" sz="900" spc="100" kern="0" dirty="0">
                <a:solidFill>
                  <a:srgbClr val="9A9A9A"/>
                </a:solidFill>
                <a:latin typeface="JetBrains Mono" pitchFamily="34" charset="0"/>
                <a:ea typeface="JetBrains Mono" pitchFamily="34" charset="-122"/>
                <a:cs typeface="JetBrains Mono" pitchFamily="34" charset="-120"/>
              </a:rPr>
              <a:t>AI Enablement Labs  ·  aienablementlabs.co.uk</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20624"/>
            <a:ext cx="11057839" cy="274320"/>
          </a:xfrm>
          <a:prstGeom prst="rect">
            <a:avLst/>
          </a:prstGeom>
          <a:noFill/>
          <a:ln/>
        </p:spPr>
        <p:txBody>
          <a:bodyPr wrap="square" lIns="0" tIns="0" rIns="0" bIns="0" rtlCol="0" anchor="ctr"/>
          <a:lstStyle/>
          <a:p>
            <a:pPr indent="0" marL="0">
              <a:buNone/>
            </a:pPr>
            <a:r>
              <a:rPr lang="en-US" sz="1150" b="1" spc="200" kern="0" dirty="0">
                <a:solidFill>
                  <a:srgbClr val="C5271E"/>
                </a:solidFill>
                <a:latin typeface="JetBrains Mono" pitchFamily="34" charset="0"/>
                <a:ea typeface="JetBrains Mono" pitchFamily="34" charset="-122"/>
                <a:cs typeface="JetBrains Mono" pitchFamily="34" charset="-120"/>
              </a:rPr>
              <a:t>04 / </a:t>
            </a:r>
            <a:pPr indent="0" marL="0">
              <a:buNone/>
            </a:pPr>
            <a:r>
              <a:rPr lang="en-US" sz="1150" b="1" spc="200" kern="0" dirty="0">
                <a:solidFill>
                  <a:srgbClr val="0A0A0A"/>
                </a:solidFill>
                <a:latin typeface="JetBrains Mono" pitchFamily="34" charset="0"/>
                <a:ea typeface="JetBrains Mono" pitchFamily="34" charset="-122"/>
                <a:cs typeface="JetBrains Mono" pitchFamily="34" charset="-120"/>
              </a:rPr>
              <a:t>THE METHOD</a:t>
            </a:r>
            <a:endParaRPr lang="en-US" sz="1150" dirty="0"/>
          </a:p>
        </p:txBody>
      </p:sp>
      <p:sp>
        <p:nvSpPr>
          <p:cNvPr id="3" name="Text 1"/>
          <p:cNvSpPr/>
          <p:nvPr/>
        </p:nvSpPr>
        <p:spPr>
          <a:xfrm>
            <a:off x="566928" y="868680"/>
            <a:ext cx="10881360" cy="731520"/>
          </a:xfrm>
          <a:prstGeom prst="rect">
            <a:avLst/>
          </a:prstGeom>
          <a:noFill/>
          <a:ln/>
        </p:spPr>
        <p:txBody>
          <a:bodyPr wrap="square" lIns="0" tIns="0" rIns="0" bIns="0" rtlCol="0" anchor="ctr"/>
          <a:lstStyle/>
          <a:p>
            <a:pPr indent="0" marL="0">
              <a:buNone/>
            </a:pPr>
            <a:r>
              <a:rPr lang="en-US" sz="3400" b="1" dirty="0">
                <a:solidFill>
                  <a:srgbClr val="0A0A0A"/>
                </a:solidFill>
                <a:latin typeface="Inter" pitchFamily="34" charset="0"/>
                <a:ea typeface="Inter" pitchFamily="34" charset="-122"/>
                <a:cs typeface="Inter" pitchFamily="34" charset="-120"/>
              </a:rPr>
              <a:t>Frame</a:t>
            </a:r>
            <a:pPr indent="0" marL="0">
              <a:buNone/>
            </a:pPr>
            <a:r>
              <a:rPr lang="en-US" sz="3400" b="1" dirty="0">
                <a:solidFill>
                  <a:srgbClr val="C5271E"/>
                </a:solidFill>
                <a:latin typeface="Inter" pitchFamily="34" charset="0"/>
                <a:ea typeface="Inter" pitchFamily="34" charset="-122"/>
                <a:cs typeface="Inter" pitchFamily="34" charset="-120"/>
              </a:rPr>
              <a:t> → </a:t>
            </a:r>
            <a:pPr indent="0" marL="0">
              <a:buNone/>
            </a:pPr>
            <a:r>
              <a:rPr lang="en-US" sz="3400" b="1" dirty="0">
                <a:solidFill>
                  <a:srgbClr val="0A0A0A"/>
                </a:solidFill>
                <a:latin typeface="Inter" pitchFamily="34" charset="0"/>
                <a:ea typeface="Inter" pitchFamily="34" charset="-122"/>
                <a:cs typeface="Inter" pitchFamily="34" charset="-120"/>
              </a:rPr>
              <a:t>Generate</a:t>
            </a:r>
            <a:pPr indent="0" marL="0">
              <a:buNone/>
            </a:pPr>
            <a:r>
              <a:rPr lang="en-US" sz="3400" b="1" dirty="0">
                <a:solidFill>
                  <a:srgbClr val="C5271E"/>
                </a:solidFill>
                <a:latin typeface="Inter" pitchFamily="34" charset="0"/>
                <a:ea typeface="Inter" pitchFamily="34" charset="-122"/>
                <a:cs typeface="Inter" pitchFamily="34" charset="-120"/>
              </a:rPr>
              <a:t> → </a:t>
            </a:r>
            <a:pPr indent="0" marL="0">
              <a:buNone/>
            </a:pPr>
            <a:r>
              <a:rPr lang="en-US" sz="3400" b="1" dirty="0">
                <a:solidFill>
                  <a:srgbClr val="0A0A0A"/>
                </a:solidFill>
                <a:latin typeface="Inter" pitchFamily="34" charset="0"/>
                <a:ea typeface="Inter" pitchFamily="34" charset="-122"/>
                <a:cs typeface="Inter" pitchFamily="34" charset="-120"/>
              </a:rPr>
              <a:t>Verify</a:t>
            </a:r>
            <a:pPr indent="0" marL="0">
              <a:buNone/>
            </a:pPr>
            <a:r>
              <a:rPr lang="en-US" sz="3400" b="1" dirty="0">
                <a:solidFill>
                  <a:srgbClr val="C5271E"/>
                </a:solidFill>
                <a:latin typeface="Inter" pitchFamily="34" charset="0"/>
                <a:ea typeface="Inter" pitchFamily="34" charset="-122"/>
                <a:cs typeface="Inter" pitchFamily="34" charset="-120"/>
              </a:rPr>
              <a:t> → </a:t>
            </a:r>
            <a:pPr indent="0" marL="0">
              <a:buNone/>
            </a:pPr>
            <a:r>
              <a:rPr lang="en-US" sz="3400" b="1" dirty="0">
                <a:solidFill>
                  <a:srgbClr val="0A0A0A"/>
                </a:solidFill>
                <a:latin typeface="Inter" pitchFamily="34" charset="0"/>
                <a:ea typeface="Inter" pitchFamily="34" charset="-122"/>
                <a:cs typeface="Inter" pitchFamily="34" charset="-120"/>
              </a:rPr>
              <a:t>Govern.</a:t>
            </a:r>
            <a:endParaRPr lang="en-US" sz="3400" dirty="0"/>
          </a:p>
        </p:txBody>
      </p:sp>
      <p:sp>
        <p:nvSpPr>
          <p:cNvPr id="4" name="Text 2"/>
          <p:cNvSpPr/>
          <p:nvPr/>
        </p:nvSpPr>
        <p:spPr>
          <a:xfrm>
            <a:off x="566928" y="1691640"/>
            <a:ext cx="10607040" cy="457200"/>
          </a:xfrm>
          <a:prstGeom prst="rect">
            <a:avLst/>
          </a:prstGeom>
          <a:noFill/>
          <a:ln/>
        </p:spPr>
        <p:txBody>
          <a:bodyPr wrap="square" lIns="0" tIns="0" rIns="0" bIns="0" rtlCol="0" anchor="ctr"/>
          <a:lstStyle/>
          <a:p>
            <a:pPr indent="0" marL="0">
              <a:buNone/>
            </a:pPr>
            <a:r>
              <a:rPr lang="en-US" sz="1600" dirty="0">
                <a:solidFill>
                  <a:srgbClr val="5B5B5B"/>
                </a:solidFill>
                <a:latin typeface="Inter" pitchFamily="34" charset="0"/>
                <a:ea typeface="Inter" pitchFamily="34" charset="-122"/>
                <a:cs typeface="Inter" pitchFamily="34" charset="-120"/>
              </a:rPr>
              <a:t>The order matters. Most of the value, and all of the safety, is in the first and last steps.</a:t>
            </a:r>
            <a:endParaRPr lang="en-US" sz="1600" dirty="0"/>
          </a:p>
        </p:txBody>
      </p:sp>
      <p:sp>
        <p:nvSpPr>
          <p:cNvPr id="5" name="Shape 3"/>
          <p:cNvSpPr/>
          <p:nvPr/>
        </p:nvSpPr>
        <p:spPr>
          <a:xfrm>
            <a:off x="566928" y="2377440"/>
            <a:ext cx="2578608" cy="3520440"/>
          </a:xfrm>
          <a:prstGeom prst="roundRect">
            <a:avLst>
              <a:gd name="adj" fmla="val 3191"/>
            </a:avLst>
          </a:prstGeom>
          <a:solidFill>
            <a:srgbClr val="FBEEEC"/>
          </a:solidFill>
          <a:ln w="12700">
            <a:solidFill>
              <a:srgbClr val="EAC9C4"/>
            </a:solidFill>
            <a:prstDash val="solid"/>
          </a:ln>
          <a:effectLst>
            <a:outerShdw sx="100000" sy="100000" kx="0" ky="0" algn="bl" rotWithShape="0" blurRad="88900" dist="25400" dir="5400000">
              <a:srgbClr val="000000">
                <a:alpha val="7000"/>
              </a:srgbClr>
            </a:outerShdw>
          </a:effectLst>
        </p:spPr>
      </p:sp>
      <p:sp>
        <p:nvSpPr>
          <p:cNvPr id="6" name="Text 4"/>
          <p:cNvSpPr/>
          <p:nvPr/>
        </p:nvSpPr>
        <p:spPr>
          <a:xfrm>
            <a:off x="841248" y="2651760"/>
            <a:ext cx="2029968" cy="274320"/>
          </a:xfrm>
          <a:prstGeom prst="rect">
            <a:avLst/>
          </a:prstGeom>
          <a:noFill/>
          <a:ln/>
        </p:spPr>
        <p:txBody>
          <a:bodyPr wrap="square" lIns="0" tIns="0" rIns="0" bIns="0" rtlCol="0" anchor="ctr"/>
          <a:lstStyle/>
          <a:p>
            <a:pPr indent="0" marL="0">
              <a:buNone/>
            </a:pPr>
            <a:r>
              <a:rPr lang="en-US" sz="1000" b="1" spc="150" kern="0" dirty="0">
                <a:solidFill>
                  <a:srgbClr val="C5271E"/>
                </a:solidFill>
                <a:latin typeface="JetBrains Mono" pitchFamily="34" charset="0"/>
                <a:ea typeface="JetBrains Mono" pitchFamily="34" charset="-122"/>
                <a:cs typeface="JetBrains Mono" pitchFamily="34" charset="-120"/>
              </a:rPr>
              <a:t>HUMAN</a:t>
            </a:r>
            <a:endParaRPr lang="en-US" sz="1000" dirty="0"/>
          </a:p>
        </p:txBody>
      </p:sp>
      <p:sp>
        <p:nvSpPr>
          <p:cNvPr id="7" name="Text 5"/>
          <p:cNvSpPr/>
          <p:nvPr/>
        </p:nvSpPr>
        <p:spPr>
          <a:xfrm>
            <a:off x="841248" y="3035808"/>
            <a:ext cx="2029968" cy="457200"/>
          </a:xfrm>
          <a:prstGeom prst="rect">
            <a:avLst/>
          </a:prstGeom>
          <a:noFill/>
          <a:ln/>
        </p:spPr>
        <p:txBody>
          <a:bodyPr wrap="square" lIns="0" tIns="0" rIns="0" bIns="0" rtlCol="0" anchor="ctr"/>
          <a:lstStyle/>
          <a:p>
            <a:pPr indent="0" marL="0">
              <a:buNone/>
            </a:pPr>
            <a:r>
              <a:rPr lang="en-US" sz="2100" b="1" dirty="0">
                <a:solidFill>
                  <a:srgbClr val="0A0A0A"/>
                </a:solidFill>
                <a:latin typeface="Inter" pitchFamily="34" charset="0"/>
                <a:ea typeface="Inter" pitchFamily="34" charset="-122"/>
                <a:cs typeface="Inter" pitchFamily="34" charset="-120"/>
              </a:rPr>
              <a:t>Frame</a:t>
            </a:r>
            <a:endParaRPr lang="en-US" sz="2100" dirty="0"/>
          </a:p>
        </p:txBody>
      </p:sp>
      <p:sp>
        <p:nvSpPr>
          <p:cNvPr id="8" name="Text 6"/>
          <p:cNvSpPr/>
          <p:nvPr/>
        </p:nvSpPr>
        <p:spPr>
          <a:xfrm>
            <a:off x="841248" y="3657600"/>
            <a:ext cx="2029968" cy="2011680"/>
          </a:xfrm>
          <a:prstGeom prst="rect">
            <a:avLst/>
          </a:prstGeom>
          <a:noFill/>
          <a:ln/>
        </p:spPr>
        <p:txBody>
          <a:bodyPr wrap="square" lIns="0" tIns="0" rIns="0" bIns="0" rtlCol="0" anchor="ctr"/>
          <a:lstStyle/>
          <a:p>
            <a:pPr indent="0" marL="0">
              <a:lnSpc>
                <a:spcPct val="128000"/>
              </a:lnSpc>
              <a:buNone/>
            </a:pPr>
            <a:r>
              <a:rPr lang="en-US" sz="1350" dirty="0">
                <a:solidFill>
                  <a:srgbClr val="3A3A3A"/>
                </a:solidFill>
                <a:latin typeface="Inter" pitchFamily="34" charset="0"/>
                <a:ea typeface="Inter" pitchFamily="34" charset="-122"/>
                <a:cs typeface="Inter" pitchFamily="34" charset="-120"/>
              </a:rPr>
              <a:t>Set the question, the sources of truth, and what good looks like, before anything is generated.</a:t>
            </a:r>
            <a:endParaRPr lang="en-US" sz="1350" dirty="0"/>
          </a:p>
        </p:txBody>
      </p:sp>
      <p:sp>
        <p:nvSpPr>
          <p:cNvPr id="9" name="Text 7"/>
          <p:cNvSpPr/>
          <p:nvPr/>
        </p:nvSpPr>
        <p:spPr>
          <a:xfrm>
            <a:off x="3127248" y="3817620"/>
            <a:ext cx="284378" cy="640080"/>
          </a:xfrm>
          <a:prstGeom prst="rect">
            <a:avLst/>
          </a:prstGeom>
          <a:noFill/>
          <a:ln/>
        </p:spPr>
        <p:txBody>
          <a:bodyPr wrap="square" lIns="0" tIns="0" rIns="0" bIns="0" rtlCol="0" anchor="ctr"/>
          <a:lstStyle/>
          <a:p>
            <a:pPr algn="ctr" indent="0" marL="0">
              <a:buNone/>
            </a:pPr>
            <a:r>
              <a:rPr lang="en-US" sz="2000" b="1" dirty="0">
                <a:solidFill>
                  <a:srgbClr val="C5271E"/>
                </a:solidFill>
                <a:latin typeface="Inter" pitchFamily="34" charset="0"/>
                <a:ea typeface="Inter" pitchFamily="34" charset="-122"/>
                <a:cs typeface="Inter" pitchFamily="34" charset="-120"/>
              </a:rPr>
              <a:t>→</a:t>
            </a:r>
            <a:endParaRPr lang="en-US" sz="2000" dirty="0"/>
          </a:p>
        </p:txBody>
      </p:sp>
      <p:sp>
        <p:nvSpPr>
          <p:cNvPr id="10" name="Shape 8"/>
          <p:cNvSpPr/>
          <p:nvPr/>
        </p:nvSpPr>
        <p:spPr>
          <a:xfrm>
            <a:off x="3393338" y="2377440"/>
            <a:ext cx="2578608" cy="3520440"/>
          </a:xfrm>
          <a:prstGeom prst="roundRect">
            <a:avLst>
              <a:gd name="adj" fmla="val 3191"/>
            </a:avLst>
          </a:prstGeom>
          <a:solidFill>
            <a:srgbClr val="F7F7F6"/>
          </a:solidFill>
          <a:ln w="12700">
            <a:solidFill>
              <a:srgbClr val="E2E2E2"/>
            </a:solidFill>
            <a:prstDash val="solid"/>
          </a:ln>
          <a:effectLst>
            <a:outerShdw sx="100000" sy="100000" kx="0" ky="0" algn="bl" rotWithShape="0" blurRad="88900" dist="25400" dir="5400000">
              <a:srgbClr val="000000">
                <a:alpha val="7000"/>
              </a:srgbClr>
            </a:outerShdw>
          </a:effectLst>
        </p:spPr>
      </p:sp>
      <p:sp>
        <p:nvSpPr>
          <p:cNvPr id="11" name="Text 9"/>
          <p:cNvSpPr/>
          <p:nvPr/>
        </p:nvSpPr>
        <p:spPr>
          <a:xfrm>
            <a:off x="3667658" y="2651760"/>
            <a:ext cx="2029968" cy="274320"/>
          </a:xfrm>
          <a:prstGeom prst="rect">
            <a:avLst/>
          </a:prstGeom>
          <a:noFill/>
          <a:ln/>
        </p:spPr>
        <p:txBody>
          <a:bodyPr wrap="square" lIns="0" tIns="0" rIns="0" bIns="0" rtlCol="0" anchor="ctr"/>
          <a:lstStyle/>
          <a:p>
            <a:pPr indent="0" marL="0">
              <a:buNone/>
            </a:pPr>
            <a:r>
              <a:rPr lang="en-US" sz="1000" b="1" spc="150" kern="0" dirty="0">
                <a:solidFill>
                  <a:srgbClr val="5B5B5B"/>
                </a:solidFill>
                <a:latin typeface="JetBrains Mono" pitchFamily="34" charset="0"/>
                <a:ea typeface="JetBrains Mono" pitchFamily="34" charset="-122"/>
                <a:cs typeface="JetBrains Mono" pitchFamily="34" charset="-120"/>
              </a:rPr>
              <a:t>AI</a:t>
            </a:r>
            <a:endParaRPr lang="en-US" sz="1000" dirty="0"/>
          </a:p>
        </p:txBody>
      </p:sp>
      <p:sp>
        <p:nvSpPr>
          <p:cNvPr id="12" name="Text 10"/>
          <p:cNvSpPr/>
          <p:nvPr/>
        </p:nvSpPr>
        <p:spPr>
          <a:xfrm>
            <a:off x="3667658" y="3035808"/>
            <a:ext cx="2029968" cy="457200"/>
          </a:xfrm>
          <a:prstGeom prst="rect">
            <a:avLst/>
          </a:prstGeom>
          <a:noFill/>
          <a:ln/>
        </p:spPr>
        <p:txBody>
          <a:bodyPr wrap="square" lIns="0" tIns="0" rIns="0" bIns="0" rtlCol="0" anchor="ctr"/>
          <a:lstStyle/>
          <a:p>
            <a:pPr indent="0" marL="0">
              <a:buNone/>
            </a:pPr>
            <a:r>
              <a:rPr lang="en-US" sz="2100" b="1" dirty="0">
                <a:solidFill>
                  <a:srgbClr val="0A0A0A"/>
                </a:solidFill>
                <a:latin typeface="Inter" pitchFamily="34" charset="0"/>
                <a:ea typeface="Inter" pitchFamily="34" charset="-122"/>
                <a:cs typeface="Inter" pitchFamily="34" charset="-120"/>
              </a:rPr>
              <a:t>Generate</a:t>
            </a:r>
            <a:endParaRPr lang="en-US" sz="2100" dirty="0"/>
          </a:p>
        </p:txBody>
      </p:sp>
      <p:sp>
        <p:nvSpPr>
          <p:cNvPr id="13" name="Text 11"/>
          <p:cNvSpPr/>
          <p:nvPr/>
        </p:nvSpPr>
        <p:spPr>
          <a:xfrm>
            <a:off x="3667658" y="3657600"/>
            <a:ext cx="2029968" cy="2011680"/>
          </a:xfrm>
          <a:prstGeom prst="rect">
            <a:avLst/>
          </a:prstGeom>
          <a:noFill/>
          <a:ln/>
        </p:spPr>
        <p:txBody>
          <a:bodyPr wrap="square" lIns="0" tIns="0" rIns="0" bIns="0" rtlCol="0" anchor="ctr"/>
          <a:lstStyle/>
          <a:p>
            <a:pPr indent="0" marL="0">
              <a:lnSpc>
                <a:spcPct val="128000"/>
              </a:lnSpc>
              <a:buNone/>
            </a:pPr>
            <a:r>
              <a:rPr lang="en-US" sz="1350" dirty="0">
                <a:solidFill>
                  <a:srgbClr val="5B5B5B"/>
                </a:solidFill>
                <a:latin typeface="Inter" pitchFamily="34" charset="0"/>
                <a:ea typeface="Inter" pitchFamily="34" charset="-122"/>
                <a:cs typeface="Inter" pitchFamily="34" charset="-120"/>
              </a:rPr>
              <a:t>Draft the work at speed. A first pass, never a finished product.</a:t>
            </a:r>
            <a:endParaRPr lang="en-US" sz="1350" dirty="0"/>
          </a:p>
        </p:txBody>
      </p:sp>
      <p:sp>
        <p:nvSpPr>
          <p:cNvPr id="14" name="Text 12"/>
          <p:cNvSpPr/>
          <p:nvPr/>
        </p:nvSpPr>
        <p:spPr>
          <a:xfrm>
            <a:off x="5953658" y="3817620"/>
            <a:ext cx="284378" cy="640080"/>
          </a:xfrm>
          <a:prstGeom prst="rect">
            <a:avLst/>
          </a:prstGeom>
          <a:noFill/>
          <a:ln/>
        </p:spPr>
        <p:txBody>
          <a:bodyPr wrap="square" lIns="0" tIns="0" rIns="0" bIns="0" rtlCol="0" anchor="ctr"/>
          <a:lstStyle/>
          <a:p>
            <a:pPr algn="ctr" indent="0" marL="0">
              <a:buNone/>
            </a:pPr>
            <a:r>
              <a:rPr lang="en-US" sz="2000" b="1" dirty="0">
                <a:solidFill>
                  <a:srgbClr val="C5271E"/>
                </a:solidFill>
                <a:latin typeface="Inter" pitchFamily="34" charset="0"/>
                <a:ea typeface="Inter" pitchFamily="34" charset="-122"/>
                <a:cs typeface="Inter" pitchFamily="34" charset="-120"/>
              </a:rPr>
              <a:t>→</a:t>
            </a:r>
            <a:endParaRPr lang="en-US" sz="2000" dirty="0"/>
          </a:p>
        </p:txBody>
      </p:sp>
      <p:sp>
        <p:nvSpPr>
          <p:cNvPr id="15" name="Shape 13"/>
          <p:cNvSpPr/>
          <p:nvPr/>
        </p:nvSpPr>
        <p:spPr>
          <a:xfrm>
            <a:off x="6219749" y="2377440"/>
            <a:ext cx="2578608" cy="3520440"/>
          </a:xfrm>
          <a:prstGeom prst="roundRect">
            <a:avLst>
              <a:gd name="adj" fmla="val 3191"/>
            </a:avLst>
          </a:prstGeom>
          <a:solidFill>
            <a:srgbClr val="F7F7F6"/>
          </a:solidFill>
          <a:ln w="12700">
            <a:solidFill>
              <a:srgbClr val="E2E2E2"/>
            </a:solidFill>
            <a:prstDash val="solid"/>
          </a:ln>
          <a:effectLst>
            <a:outerShdw sx="100000" sy="100000" kx="0" ky="0" algn="bl" rotWithShape="0" blurRad="88900" dist="25400" dir="5400000">
              <a:srgbClr val="000000">
                <a:alpha val="7000"/>
              </a:srgbClr>
            </a:outerShdw>
          </a:effectLst>
        </p:spPr>
      </p:sp>
      <p:sp>
        <p:nvSpPr>
          <p:cNvPr id="16" name="Text 14"/>
          <p:cNvSpPr/>
          <p:nvPr/>
        </p:nvSpPr>
        <p:spPr>
          <a:xfrm>
            <a:off x="6494069" y="2651760"/>
            <a:ext cx="2029968" cy="274320"/>
          </a:xfrm>
          <a:prstGeom prst="rect">
            <a:avLst/>
          </a:prstGeom>
          <a:noFill/>
          <a:ln/>
        </p:spPr>
        <p:txBody>
          <a:bodyPr wrap="square" lIns="0" tIns="0" rIns="0" bIns="0" rtlCol="0" anchor="ctr"/>
          <a:lstStyle/>
          <a:p>
            <a:pPr indent="0" marL="0">
              <a:buNone/>
            </a:pPr>
            <a:r>
              <a:rPr lang="en-US" sz="1000" b="1" spc="150" kern="0" dirty="0">
                <a:solidFill>
                  <a:srgbClr val="5B5B5B"/>
                </a:solidFill>
                <a:latin typeface="JetBrains Mono" pitchFamily="34" charset="0"/>
                <a:ea typeface="JetBrains Mono" pitchFamily="34" charset="-122"/>
                <a:cs typeface="JetBrains Mono" pitchFamily="34" charset="-120"/>
              </a:rPr>
              <a:t>TWO LAYERS</a:t>
            </a:r>
            <a:endParaRPr lang="en-US" sz="1000" dirty="0"/>
          </a:p>
        </p:txBody>
      </p:sp>
      <p:sp>
        <p:nvSpPr>
          <p:cNvPr id="17" name="Text 15"/>
          <p:cNvSpPr/>
          <p:nvPr/>
        </p:nvSpPr>
        <p:spPr>
          <a:xfrm>
            <a:off x="6494069" y="3035808"/>
            <a:ext cx="2029968" cy="457200"/>
          </a:xfrm>
          <a:prstGeom prst="rect">
            <a:avLst/>
          </a:prstGeom>
          <a:noFill/>
          <a:ln/>
        </p:spPr>
        <p:txBody>
          <a:bodyPr wrap="square" lIns="0" tIns="0" rIns="0" bIns="0" rtlCol="0" anchor="ctr"/>
          <a:lstStyle/>
          <a:p>
            <a:pPr indent="0" marL="0">
              <a:buNone/>
            </a:pPr>
            <a:r>
              <a:rPr lang="en-US" sz="2100" b="1" dirty="0">
                <a:solidFill>
                  <a:srgbClr val="0A0A0A"/>
                </a:solidFill>
                <a:latin typeface="Inter" pitchFamily="34" charset="0"/>
                <a:ea typeface="Inter" pitchFamily="34" charset="-122"/>
                <a:cs typeface="Inter" pitchFamily="34" charset="-120"/>
              </a:rPr>
              <a:t>Verify</a:t>
            </a:r>
            <a:endParaRPr lang="en-US" sz="2100" dirty="0"/>
          </a:p>
        </p:txBody>
      </p:sp>
      <p:sp>
        <p:nvSpPr>
          <p:cNvPr id="18" name="Text 16"/>
          <p:cNvSpPr/>
          <p:nvPr/>
        </p:nvSpPr>
        <p:spPr>
          <a:xfrm>
            <a:off x="6494069" y="3657600"/>
            <a:ext cx="2029968" cy="2011680"/>
          </a:xfrm>
          <a:prstGeom prst="rect">
            <a:avLst/>
          </a:prstGeom>
          <a:noFill/>
          <a:ln/>
        </p:spPr>
        <p:txBody>
          <a:bodyPr wrap="square" lIns="0" tIns="0" rIns="0" bIns="0" rtlCol="0" anchor="ctr"/>
          <a:lstStyle/>
          <a:p>
            <a:pPr indent="0" marL="0">
              <a:lnSpc>
                <a:spcPct val="128000"/>
              </a:lnSpc>
              <a:buNone/>
            </a:pPr>
            <a:r>
              <a:rPr lang="en-US" sz="1350" dirty="0">
                <a:solidFill>
                  <a:srgbClr val="5B5B5B"/>
                </a:solidFill>
                <a:latin typeface="Inter" pitchFamily="34" charset="0"/>
                <a:ea typeface="Inter" pitchFamily="34" charset="-122"/>
                <a:cs typeface="Inter" pitchFamily="34" charset="-120"/>
              </a:rPr>
              <a:t>Experts challenge every claim. Automatic checks confirm the citations, the numbers, the code.</a:t>
            </a:r>
            <a:endParaRPr lang="en-US" sz="1350" dirty="0"/>
          </a:p>
        </p:txBody>
      </p:sp>
      <p:sp>
        <p:nvSpPr>
          <p:cNvPr id="19" name="Text 17"/>
          <p:cNvSpPr/>
          <p:nvPr/>
        </p:nvSpPr>
        <p:spPr>
          <a:xfrm>
            <a:off x="8780069" y="3817620"/>
            <a:ext cx="284378" cy="640080"/>
          </a:xfrm>
          <a:prstGeom prst="rect">
            <a:avLst/>
          </a:prstGeom>
          <a:noFill/>
          <a:ln/>
        </p:spPr>
        <p:txBody>
          <a:bodyPr wrap="square" lIns="0" tIns="0" rIns="0" bIns="0" rtlCol="0" anchor="ctr"/>
          <a:lstStyle/>
          <a:p>
            <a:pPr algn="ctr" indent="0" marL="0">
              <a:buNone/>
            </a:pPr>
            <a:r>
              <a:rPr lang="en-US" sz="2000" b="1" dirty="0">
                <a:solidFill>
                  <a:srgbClr val="C5271E"/>
                </a:solidFill>
                <a:latin typeface="Inter" pitchFamily="34" charset="0"/>
                <a:ea typeface="Inter" pitchFamily="34" charset="-122"/>
                <a:cs typeface="Inter" pitchFamily="34" charset="-120"/>
              </a:rPr>
              <a:t>→</a:t>
            </a:r>
            <a:endParaRPr lang="en-US" sz="2000" dirty="0"/>
          </a:p>
        </p:txBody>
      </p:sp>
      <p:sp>
        <p:nvSpPr>
          <p:cNvPr id="20" name="Shape 18"/>
          <p:cNvSpPr/>
          <p:nvPr/>
        </p:nvSpPr>
        <p:spPr>
          <a:xfrm>
            <a:off x="9046159" y="2377440"/>
            <a:ext cx="2578608" cy="3520440"/>
          </a:xfrm>
          <a:prstGeom prst="roundRect">
            <a:avLst>
              <a:gd name="adj" fmla="val 3191"/>
            </a:avLst>
          </a:prstGeom>
          <a:solidFill>
            <a:srgbClr val="FBEEEC"/>
          </a:solidFill>
          <a:ln w="12700">
            <a:solidFill>
              <a:srgbClr val="EAC9C4"/>
            </a:solidFill>
            <a:prstDash val="solid"/>
          </a:ln>
          <a:effectLst>
            <a:outerShdw sx="100000" sy="100000" kx="0" ky="0" algn="bl" rotWithShape="0" blurRad="88900" dist="25400" dir="5400000">
              <a:srgbClr val="000000">
                <a:alpha val="7000"/>
              </a:srgbClr>
            </a:outerShdw>
          </a:effectLst>
        </p:spPr>
      </p:sp>
      <p:sp>
        <p:nvSpPr>
          <p:cNvPr id="21" name="Text 19"/>
          <p:cNvSpPr/>
          <p:nvPr/>
        </p:nvSpPr>
        <p:spPr>
          <a:xfrm>
            <a:off x="9320479" y="2651760"/>
            <a:ext cx="2029968" cy="274320"/>
          </a:xfrm>
          <a:prstGeom prst="rect">
            <a:avLst/>
          </a:prstGeom>
          <a:noFill/>
          <a:ln/>
        </p:spPr>
        <p:txBody>
          <a:bodyPr wrap="square" lIns="0" tIns="0" rIns="0" bIns="0" rtlCol="0" anchor="ctr"/>
          <a:lstStyle/>
          <a:p>
            <a:pPr indent="0" marL="0">
              <a:buNone/>
            </a:pPr>
            <a:r>
              <a:rPr lang="en-US" sz="1000" b="1" spc="150" kern="0" dirty="0">
                <a:solidFill>
                  <a:srgbClr val="C5271E"/>
                </a:solidFill>
                <a:latin typeface="JetBrains Mono" pitchFamily="34" charset="0"/>
                <a:ea typeface="JetBrains Mono" pitchFamily="34" charset="-122"/>
                <a:cs typeface="JetBrains Mono" pitchFamily="34" charset="-120"/>
              </a:rPr>
              <a:t>HUMAN</a:t>
            </a:r>
            <a:endParaRPr lang="en-US" sz="1000" dirty="0"/>
          </a:p>
        </p:txBody>
      </p:sp>
      <p:sp>
        <p:nvSpPr>
          <p:cNvPr id="22" name="Text 20"/>
          <p:cNvSpPr/>
          <p:nvPr/>
        </p:nvSpPr>
        <p:spPr>
          <a:xfrm>
            <a:off x="9320479" y="3035808"/>
            <a:ext cx="2029968" cy="457200"/>
          </a:xfrm>
          <a:prstGeom prst="rect">
            <a:avLst/>
          </a:prstGeom>
          <a:noFill/>
          <a:ln/>
        </p:spPr>
        <p:txBody>
          <a:bodyPr wrap="square" lIns="0" tIns="0" rIns="0" bIns="0" rtlCol="0" anchor="ctr"/>
          <a:lstStyle/>
          <a:p>
            <a:pPr indent="0" marL="0">
              <a:buNone/>
            </a:pPr>
            <a:r>
              <a:rPr lang="en-US" sz="2100" b="1" dirty="0">
                <a:solidFill>
                  <a:srgbClr val="0A0A0A"/>
                </a:solidFill>
                <a:latin typeface="Inter" pitchFamily="34" charset="0"/>
                <a:ea typeface="Inter" pitchFamily="34" charset="-122"/>
                <a:cs typeface="Inter" pitchFamily="34" charset="-120"/>
              </a:rPr>
              <a:t>Govern</a:t>
            </a:r>
            <a:endParaRPr lang="en-US" sz="2100" dirty="0"/>
          </a:p>
        </p:txBody>
      </p:sp>
      <p:sp>
        <p:nvSpPr>
          <p:cNvPr id="23" name="Text 21"/>
          <p:cNvSpPr/>
          <p:nvPr/>
        </p:nvSpPr>
        <p:spPr>
          <a:xfrm>
            <a:off x="9320479" y="3657600"/>
            <a:ext cx="2029968" cy="2011680"/>
          </a:xfrm>
          <a:prstGeom prst="rect">
            <a:avLst/>
          </a:prstGeom>
          <a:noFill/>
          <a:ln/>
        </p:spPr>
        <p:txBody>
          <a:bodyPr wrap="square" lIns="0" tIns="0" rIns="0" bIns="0" rtlCol="0" anchor="ctr"/>
          <a:lstStyle/>
          <a:p>
            <a:pPr indent="0" marL="0">
              <a:lnSpc>
                <a:spcPct val="128000"/>
              </a:lnSpc>
              <a:buNone/>
            </a:pPr>
            <a:r>
              <a:rPr lang="en-US" sz="1350" dirty="0">
                <a:solidFill>
                  <a:srgbClr val="3A3A3A"/>
                </a:solidFill>
                <a:latin typeface="Inter" pitchFamily="34" charset="0"/>
                <a:ea typeface="Inter" pitchFamily="34" charset="-122"/>
                <a:cs typeface="Inter" pitchFamily="34" charset="-120"/>
              </a:rPr>
              <a:t>A named person signs it off, with the evidence attached. Nothing goes out unsigned.</a:t>
            </a:r>
            <a:endParaRPr lang="en-US" sz="1350" dirty="0"/>
          </a:p>
        </p:txBody>
      </p:sp>
      <p:sp>
        <p:nvSpPr>
          <p:cNvPr id="24" name="Text 22"/>
          <p:cNvSpPr/>
          <p:nvPr/>
        </p:nvSpPr>
        <p:spPr>
          <a:xfrm>
            <a:off x="566928" y="6437376"/>
            <a:ext cx="11057839" cy="274320"/>
          </a:xfrm>
          <a:prstGeom prst="rect">
            <a:avLst/>
          </a:prstGeom>
          <a:noFill/>
          <a:ln/>
        </p:spPr>
        <p:txBody>
          <a:bodyPr wrap="square" lIns="0" tIns="0" rIns="0" bIns="0" rtlCol="0" anchor="ctr"/>
          <a:lstStyle/>
          <a:p>
            <a:pPr indent="0" marL="0">
              <a:buNone/>
            </a:pPr>
            <a:r>
              <a:rPr lang="en-US" sz="900" spc="100" kern="0" dirty="0">
                <a:solidFill>
                  <a:srgbClr val="9A9A9A"/>
                </a:solidFill>
                <a:latin typeface="JetBrains Mono" pitchFamily="34" charset="0"/>
                <a:ea typeface="JetBrains Mono" pitchFamily="34" charset="-122"/>
                <a:cs typeface="JetBrains Mono" pitchFamily="34" charset="-120"/>
              </a:rPr>
              <a:t>AI Enablement Labs  ·  aienablementlabs.co.uk</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20624"/>
            <a:ext cx="11057839" cy="274320"/>
          </a:xfrm>
          <a:prstGeom prst="rect">
            <a:avLst/>
          </a:prstGeom>
          <a:noFill/>
          <a:ln/>
        </p:spPr>
        <p:txBody>
          <a:bodyPr wrap="square" lIns="0" tIns="0" rIns="0" bIns="0" rtlCol="0" anchor="ctr"/>
          <a:lstStyle/>
          <a:p>
            <a:pPr indent="0" marL="0">
              <a:buNone/>
            </a:pPr>
            <a:r>
              <a:rPr lang="en-US" sz="1150" b="1" spc="200" kern="0" dirty="0">
                <a:solidFill>
                  <a:srgbClr val="C5271E"/>
                </a:solidFill>
                <a:latin typeface="JetBrains Mono" pitchFamily="34" charset="0"/>
                <a:ea typeface="JetBrains Mono" pitchFamily="34" charset="-122"/>
                <a:cs typeface="JetBrains Mono" pitchFamily="34" charset="-120"/>
              </a:rPr>
              <a:t>05 / </a:t>
            </a:r>
            <a:pPr indent="0" marL="0">
              <a:buNone/>
            </a:pPr>
            <a:r>
              <a:rPr lang="en-US" sz="1150" b="1" spc="200" kern="0" dirty="0">
                <a:solidFill>
                  <a:srgbClr val="0A0A0A"/>
                </a:solidFill>
                <a:latin typeface="JetBrains Mono" pitchFamily="34" charset="0"/>
                <a:ea typeface="JetBrains Mono" pitchFamily="34" charset="-122"/>
                <a:cs typeface="JetBrains Mono" pitchFamily="34" charset="-120"/>
              </a:rPr>
              <a:t>THE RISK WE SOLVE</a:t>
            </a:r>
            <a:endParaRPr lang="en-US" sz="1150" dirty="0"/>
          </a:p>
        </p:txBody>
      </p:sp>
      <p:sp>
        <p:nvSpPr>
          <p:cNvPr id="3" name="Text 1"/>
          <p:cNvSpPr/>
          <p:nvPr/>
        </p:nvSpPr>
        <p:spPr>
          <a:xfrm>
            <a:off x="566928" y="868680"/>
            <a:ext cx="10789920" cy="822960"/>
          </a:xfrm>
          <a:prstGeom prst="rect">
            <a:avLst/>
          </a:prstGeom>
          <a:noFill/>
          <a:ln/>
        </p:spPr>
        <p:txBody>
          <a:bodyPr wrap="square" lIns="0" tIns="0" rIns="0" bIns="0" rtlCol="0" anchor="ctr"/>
          <a:lstStyle/>
          <a:p>
            <a:pPr indent="0" marL="0">
              <a:buNone/>
            </a:pPr>
            <a:r>
              <a:rPr lang="en-US" sz="3800" b="1" dirty="0">
                <a:solidFill>
                  <a:srgbClr val="0A0A0A"/>
                </a:solidFill>
                <a:latin typeface="Inter" pitchFamily="34" charset="0"/>
                <a:ea typeface="Inter" pitchFamily="34" charset="-122"/>
                <a:cs typeface="Inter" pitchFamily="34" charset="-120"/>
              </a:rPr>
              <a:t>The speed is real. The risk is hidden.</a:t>
            </a:r>
            <a:endParaRPr lang="en-US" sz="3800" dirty="0"/>
          </a:p>
        </p:txBody>
      </p:sp>
      <p:sp>
        <p:nvSpPr>
          <p:cNvPr id="4" name="Text 2"/>
          <p:cNvSpPr/>
          <p:nvPr/>
        </p:nvSpPr>
        <p:spPr>
          <a:xfrm>
            <a:off x="566928" y="1783080"/>
            <a:ext cx="10789920" cy="640080"/>
          </a:xfrm>
          <a:prstGeom prst="rect">
            <a:avLst/>
          </a:prstGeom>
          <a:noFill/>
          <a:ln/>
        </p:spPr>
        <p:txBody>
          <a:bodyPr wrap="square" lIns="0" tIns="0" rIns="0" bIns="0" rtlCol="0" anchor="ctr"/>
          <a:lstStyle/>
          <a:p>
            <a:pPr indent="0" marL="0">
              <a:lnSpc>
                <a:spcPct val="125000"/>
              </a:lnSpc>
              <a:buNone/>
            </a:pPr>
            <a:r>
              <a:rPr lang="en-US" sz="1600" dirty="0">
                <a:solidFill>
                  <a:srgbClr val="5B5B5B"/>
                </a:solidFill>
                <a:latin typeface="Inter" pitchFamily="34" charset="0"/>
                <a:ea typeface="Inter" pitchFamily="34" charset="-122"/>
                <a:cs typeface="Inter" pitchFamily="34" charset="-120"/>
              </a:rPr>
              <a:t>In a field study of consultants, the biggest gains went to the people who were furthest behind. But on work outside what AI does well, people stopped checking and followed it into a wrong answer.</a:t>
            </a:r>
            <a:endParaRPr lang="en-US" sz="1600" dirty="0"/>
          </a:p>
        </p:txBody>
      </p:sp>
      <p:sp>
        <p:nvSpPr>
          <p:cNvPr id="5" name="Shape 3"/>
          <p:cNvSpPr/>
          <p:nvPr/>
        </p:nvSpPr>
        <p:spPr>
          <a:xfrm>
            <a:off x="566928" y="2697480"/>
            <a:ext cx="3511296" cy="2743200"/>
          </a:xfrm>
          <a:prstGeom prst="roundRect">
            <a:avLst>
              <a:gd name="adj" fmla="val 3000"/>
            </a:avLst>
          </a:prstGeom>
          <a:solidFill>
            <a:srgbClr val="F7F7F6"/>
          </a:solidFill>
          <a:ln w="12700">
            <a:solidFill>
              <a:srgbClr val="E2E2E2"/>
            </a:solidFill>
            <a:prstDash val="solid"/>
          </a:ln>
          <a:effectLst>
            <a:outerShdw sx="100000" sy="100000" kx="0" ky="0" algn="bl" rotWithShape="0" blurRad="88900" dist="25400" dir="5400000">
              <a:srgbClr val="000000">
                <a:alpha val="7000"/>
              </a:srgbClr>
            </a:outerShdw>
          </a:effectLst>
        </p:spPr>
      </p:sp>
      <p:sp>
        <p:nvSpPr>
          <p:cNvPr id="6" name="Text 4"/>
          <p:cNvSpPr/>
          <p:nvPr/>
        </p:nvSpPr>
        <p:spPr>
          <a:xfrm>
            <a:off x="859536" y="3017520"/>
            <a:ext cx="2926080" cy="1005840"/>
          </a:xfrm>
          <a:prstGeom prst="rect">
            <a:avLst/>
          </a:prstGeom>
          <a:noFill/>
          <a:ln/>
        </p:spPr>
        <p:txBody>
          <a:bodyPr wrap="square" lIns="0" tIns="0" rIns="0" bIns="0" rtlCol="0" anchor="ctr"/>
          <a:lstStyle/>
          <a:p>
            <a:pPr indent="0" marL="0">
              <a:buNone/>
            </a:pPr>
            <a:r>
              <a:rPr lang="en-US" sz="5200" b="1" dirty="0">
                <a:solidFill>
                  <a:srgbClr val="0A0A0A"/>
                </a:solidFill>
                <a:latin typeface="Inter" pitchFamily="34" charset="0"/>
                <a:ea typeface="Inter" pitchFamily="34" charset="-122"/>
                <a:cs typeface="Inter" pitchFamily="34" charset="-120"/>
              </a:rPr>
              <a:t>+43%</a:t>
            </a:r>
            <a:endParaRPr lang="en-US" sz="5200" dirty="0"/>
          </a:p>
        </p:txBody>
      </p:sp>
      <p:sp>
        <p:nvSpPr>
          <p:cNvPr id="7" name="Text 5"/>
          <p:cNvSpPr/>
          <p:nvPr/>
        </p:nvSpPr>
        <p:spPr>
          <a:xfrm>
            <a:off x="859536" y="4206240"/>
            <a:ext cx="2926080" cy="1005840"/>
          </a:xfrm>
          <a:prstGeom prst="rect">
            <a:avLst/>
          </a:prstGeom>
          <a:noFill/>
          <a:ln/>
        </p:spPr>
        <p:txBody>
          <a:bodyPr wrap="square" lIns="0" tIns="0" rIns="0" bIns="0" rtlCol="0" anchor="ctr"/>
          <a:lstStyle/>
          <a:p>
            <a:pPr indent="0" marL="0">
              <a:lnSpc>
                <a:spcPct val="125000"/>
              </a:lnSpc>
              <a:buNone/>
            </a:pPr>
            <a:r>
              <a:rPr lang="en-US" sz="1450" dirty="0">
                <a:solidFill>
                  <a:srgbClr val="0A0A0A"/>
                </a:solidFill>
                <a:latin typeface="Inter" pitchFamily="34" charset="0"/>
                <a:ea typeface="Inter" pitchFamily="34" charset="-122"/>
                <a:cs typeface="Inter" pitchFamily="34" charset="-120"/>
              </a:rPr>
              <a:t>Gain for below-average performers. AI raises the floor most</a:t>
            </a:r>
            <a:endParaRPr lang="en-US" sz="1450" dirty="0"/>
          </a:p>
        </p:txBody>
      </p:sp>
      <p:sp>
        <p:nvSpPr>
          <p:cNvPr id="8" name="Shape 6"/>
          <p:cNvSpPr/>
          <p:nvPr/>
        </p:nvSpPr>
        <p:spPr>
          <a:xfrm>
            <a:off x="4340200" y="2697480"/>
            <a:ext cx="3511296" cy="2743200"/>
          </a:xfrm>
          <a:prstGeom prst="roundRect">
            <a:avLst>
              <a:gd name="adj" fmla="val 3000"/>
            </a:avLst>
          </a:prstGeom>
          <a:solidFill>
            <a:srgbClr val="FFFFFF"/>
          </a:solidFill>
          <a:ln w="12700">
            <a:solidFill>
              <a:srgbClr val="E2E2E2"/>
            </a:solidFill>
            <a:prstDash val="solid"/>
          </a:ln>
          <a:effectLst>
            <a:outerShdw sx="100000" sy="100000" kx="0" ky="0" algn="bl" rotWithShape="0" blurRad="88900" dist="25400" dir="5400000">
              <a:srgbClr val="000000">
                <a:alpha val="7000"/>
              </a:srgbClr>
            </a:outerShdw>
          </a:effectLst>
        </p:spPr>
      </p:sp>
      <p:sp>
        <p:nvSpPr>
          <p:cNvPr id="9" name="Text 7"/>
          <p:cNvSpPr/>
          <p:nvPr/>
        </p:nvSpPr>
        <p:spPr>
          <a:xfrm>
            <a:off x="4632808" y="3017520"/>
            <a:ext cx="2926080" cy="1005840"/>
          </a:xfrm>
          <a:prstGeom prst="rect">
            <a:avLst/>
          </a:prstGeom>
          <a:noFill/>
          <a:ln/>
        </p:spPr>
        <p:txBody>
          <a:bodyPr wrap="square" lIns="0" tIns="0" rIns="0" bIns="0" rtlCol="0" anchor="ctr"/>
          <a:lstStyle/>
          <a:p>
            <a:pPr indent="0" marL="0">
              <a:buNone/>
            </a:pPr>
            <a:r>
              <a:rPr lang="en-US" sz="5200" b="1" dirty="0">
                <a:solidFill>
                  <a:srgbClr val="5B5B5B"/>
                </a:solidFill>
                <a:latin typeface="Inter" pitchFamily="34" charset="0"/>
                <a:ea typeface="Inter" pitchFamily="34" charset="-122"/>
                <a:cs typeface="Inter" pitchFamily="34" charset="-120"/>
              </a:rPr>
              <a:t>+17%</a:t>
            </a:r>
            <a:endParaRPr lang="en-US" sz="5200" dirty="0"/>
          </a:p>
        </p:txBody>
      </p:sp>
      <p:sp>
        <p:nvSpPr>
          <p:cNvPr id="10" name="Text 8"/>
          <p:cNvSpPr/>
          <p:nvPr/>
        </p:nvSpPr>
        <p:spPr>
          <a:xfrm>
            <a:off x="4632808" y="4206240"/>
            <a:ext cx="2926080" cy="1005840"/>
          </a:xfrm>
          <a:prstGeom prst="rect">
            <a:avLst/>
          </a:prstGeom>
          <a:noFill/>
          <a:ln/>
        </p:spPr>
        <p:txBody>
          <a:bodyPr wrap="square" lIns="0" tIns="0" rIns="0" bIns="0" rtlCol="0" anchor="ctr"/>
          <a:lstStyle/>
          <a:p>
            <a:pPr indent="0" marL="0">
              <a:lnSpc>
                <a:spcPct val="125000"/>
              </a:lnSpc>
              <a:buNone/>
            </a:pPr>
            <a:r>
              <a:rPr lang="en-US" sz="1450" dirty="0">
                <a:solidFill>
                  <a:srgbClr val="5B5B5B"/>
                </a:solidFill>
                <a:latin typeface="Inter" pitchFamily="34" charset="0"/>
                <a:ea typeface="Inter" pitchFamily="34" charset="-122"/>
                <a:cs typeface="Inter" pitchFamily="34" charset="-120"/>
              </a:rPr>
              <a:t>Gain for above-average performers</a:t>
            </a:r>
            <a:endParaRPr lang="en-US" sz="1450" dirty="0"/>
          </a:p>
        </p:txBody>
      </p:sp>
      <p:sp>
        <p:nvSpPr>
          <p:cNvPr id="11" name="Shape 9"/>
          <p:cNvSpPr/>
          <p:nvPr/>
        </p:nvSpPr>
        <p:spPr>
          <a:xfrm>
            <a:off x="8113471" y="2697480"/>
            <a:ext cx="3511296" cy="2743200"/>
          </a:xfrm>
          <a:prstGeom prst="roundRect">
            <a:avLst>
              <a:gd name="adj" fmla="val 3000"/>
            </a:avLst>
          </a:prstGeom>
          <a:solidFill>
            <a:srgbClr val="FBEEEC"/>
          </a:solidFill>
          <a:ln w="12700">
            <a:solidFill>
              <a:srgbClr val="EAC9C4"/>
            </a:solidFill>
            <a:prstDash val="solid"/>
          </a:ln>
          <a:effectLst>
            <a:outerShdw sx="100000" sy="100000" kx="0" ky="0" algn="bl" rotWithShape="0" blurRad="88900" dist="25400" dir="5400000">
              <a:srgbClr val="000000">
                <a:alpha val="7000"/>
              </a:srgbClr>
            </a:outerShdw>
          </a:effectLst>
        </p:spPr>
      </p:sp>
      <p:sp>
        <p:nvSpPr>
          <p:cNvPr id="12" name="Text 10"/>
          <p:cNvSpPr/>
          <p:nvPr/>
        </p:nvSpPr>
        <p:spPr>
          <a:xfrm>
            <a:off x="8406079" y="3017520"/>
            <a:ext cx="2926080" cy="1005840"/>
          </a:xfrm>
          <a:prstGeom prst="rect">
            <a:avLst/>
          </a:prstGeom>
          <a:noFill/>
          <a:ln/>
        </p:spPr>
        <p:txBody>
          <a:bodyPr wrap="square" lIns="0" tIns="0" rIns="0" bIns="0" rtlCol="0" anchor="ctr"/>
          <a:lstStyle/>
          <a:p>
            <a:pPr indent="0" marL="0">
              <a:buNone/>
            </a:pPr>
            <a:r>
              <a:rPr lang="en-US" sz="5200" b="1" dirty="0">
                <a:solidFill>
                  <a:srgbClr val="C5271E"/>
                </a:solidFill>
                <a:latin typeface="Inter" pitchFamily="34" charset="0"/>
                <a:ea typeface="Inter" pitchFamily="34" charset="-122"/>
                <a:cs typeface="Inter" pitchFamily="34" charset="-120"/>
              </a:rPr>
              <a:t>−19pp</a:t>
            </a:r>
            <a:endParaRPr lang="en-US" sz="5200" dirty="0"/>
          </a:p>
        </p:txBody>
      </p:sp>
      <p:sp>
        <p:nvSpPr>
          <p:cNvPr id="13" name="Text 11"/>
          <p:cNvSpPr/>
          <p:nvPr/>
        </p:nvSpPr>
        <p:spPr>
          <a:xfrm>
            <a:off x="8406079" y="4206240"/>
            <a:ext cx="2926080" cy="1005840"/>
          </a:xfrm>
          <a:prstGeom prst="rect">
            <a:avLst/>
          </a:prstGeom>
          <a:noFill/>
          <a:ln/>
        </p:spPr>
        <p:txBody>
          <a:bodyPr wrap="square" lIns="0" tIns="0" rIns="0" bIns="0" rtlCol="0" anchor="ctr"/>
          <a:lstStyle/>
          <a:p>
            <a:pPr indent="0" marL="0">
              <a:lnSpc>
                <a:spcPct val="125000"/>
              </a:lnSpc>
              <a:buNone/>
            </a:pPr>
            <a:r>
              <a:rPr lang="en-US" sz="1450" dirty="0">
                <a:solidFill>
                  <a:srgbClr val="0A0A0A"/>
                </a:solidFill>
                <a:latin typeface="Inter" pitchFamily="34" charset="0"/>
                <a:ea typeface="Inter" pitchFamily="34" charset="-122"/>
                <a:cs typeface="Inter" pitchFamily="34" charset="-120"/>
              </a:rPr>
              <a:t>Less likely to be correct on tasks outside AI’s frontier</a:t>
            </a:r>
            <a:endParaRPr lang="en-US" sz="1450" dirty="0"/>
          </a:p>
        </p:txBody>
      </p:sp>
      <p:sp>
        <p:nvSpPr>
          <p:cNvPr id="14" name="Text 12"/>
          <p:cNvSpPr/>
          <p:nvPr/>
        </p:nvSpPr>
        <p:spPr>
          <a:xfrm>
            <a:off x="566928" y="5669280"/>
            <a:ext cx="10789920" cy="274320"/>
          </a:xfrm>
          <a:prstGeom prst="rect">
            <a:avLst/>
          </a:prstGeom>
          <a:noFill/>
          <a:ln/>
        </p:spPr>
        <p:txBody>
          <a:bodyPr wrap="square" lIns="0" tIns="0" rIns="0" bIns="0" rtlCol="0" anchor="ctr"/>
          <a:lstStyle/>
          <a:p>
            <a:pPr indent="0" marL="0">
              <a:buNone/>
            </a:pPr>
            <a:r>
              <a:rPr lang="en-US" sz="950" i="1" dirty="0">
                <a:solidFill>
                  <a:srgbClr val="9A9A9A"/>
                </a:solidFill>
                <a:latin typeface="JetBrains Mono" pitchFamily="34" charset="0"/>
                <a:ea typeface="JetBrains Mono" pitchFamily="34" charset="-122"/>
                <a:cs typeface="JetBrains Mono" pitchFamily="34" charset="-120"/>
              </a:rPr>
              <a:t>Source: Dell’Acqua, Mollick, Lakhani et al. (Harvard / MIT / BCG field study).</a:t>
            </a:r>
            <a:endParaRPr lang="en-US" sz="950" dirty="0"/>
          </a:p>
        </p:txBody>
      </p:sp>
      <p:sp>
        <p:nvSpPr>
          <p:cNvPr id="15" name="Text 13"/>
          <p:cNvSpPr/>
          <p:nvPr/>
        </p:nvSpPr>
        <p:spPr>
          <a:xfrm>
            <a:off x="566928" y="6437376"/>
            <a:ext cx="11057839" cy="274320"/>
          </a:xfrm>
          <a:prstGeom prst="rect">
            <a:avLst/>
          </a:prstGeom>
          <a:noFill/>
          <a:ln/>
        </p:spPr>
        <p:txBody>
          <a:bodyPr wrap="square" lIns="0" tIns="0" rIns="0" bIns="0" rtlCol="0" anchor="ctr"/>
          <a:lstStyle/>
          <a:p>
            <a:pPr indent="0" marL="0">
              <a:buNone/>
            </a:pPr>
            <a:r>
              <a:rPr lang="en-US" sz="900" spc="100" kern="0" dirty="0">
                <a:solidFill>
                  <a:srgbClr val="9A9A9A"/>
                </a:solidFill>
                <a:latin typeface="JetBrains Mono" pitchFamily="34" charset="0"/>
                <a:ea typeface="JetBrains Mono" pitchFamily="34" charset="-122"/>
                <a:cs typeface="JetBrains Mono" pitchFamily="34" charset="-120"/>
              </a:rPr>
              <a:t>AI Enablement Labs  ·  aienablementlabs.co.uk</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20624"/>
            <a:ext cx="11057839" cy="274320"/>
          </a:xfrm>
          <a:prstGeom prst="rect">
            <a:avLst/>
          </a:prstGeom>
          <a:noFill/>
          <a:ln/>
        </p:spPr>
        <p:txBody>
          <a:bodyPr wrap="square" lIns="0" tIns="0" rIns="0" bIns="0" rtlCol="0" anchor="ctr"/>
          <a:lstStyle/>
          <a:p>
            <a:pPr indent="0" marL="0">
              <a:buNone/>
            </a:pPr>
            <a:r>
              <a:rPr lang="en-US" sz="1150" b="1" spc="200" kern="0" dirty="0">
                <a:solidFill>
                  <a:srgbClr val="C5271E"/>
                </a:solidFill>
                <a:latin typeface="JetBrains Mono" pitchFamily="34" charset="0"/>
                <a:ea typeface="JetBrains Mono" pitchFamily="34" charset="-122"/>
                <a:cs typeface="JetBrains Mono" pitchFamily="34" charset="-120"/>
              </a:rPr>
              <a:t>06 / </a:t>
            </a:r>
            <a:pPr indent="0" marL="0">
              <a:buNone/>
            </a:pPr>
            <a:r>
              <a:rPr lang="en-US" sz="1150" b="1" spc="200" kern="0" dirty="0">
                <a:solidFill>
                  <a:srgbClr val="0A0A0A"/>
                </a:solidFill>
                <a:latin typeface="JetBrains Mono" pitchFamily="34" charset="0"/>
                <a:ea typeface="JetBrains Mono" pitchFamily="34" charset="-122"/>
                <a:cs typeface="JetBrains Mono" pitchFamily="34" charset="-120"/>
              </a:rPr>
              <a:t>WHO’S REVIEWING</a:t>
            </a:r>
            <a:endParaRPr lang="en-US" sz="1150" dirty="0"/>
          </a:p>
        </p:txBody>
      </p:sp>
      <p:sp>
        <p:nvSpPr>
          <p:cNvPr id="3" name="Text 1"/>
          <p:cNvSpPr/>
          <p:nvPr/>
        </p:nvSpPr>
        <p:spPr>
          <a:xfrm>
            <a:off x="566928" y="868680"/>
            <a:ext cx="10789920" cy="822960"/>
          </a:xfrm>
          <a:prstGeom prst="rect">
            <a:avLst/>
          </a:prstGeom>
          <a:noFill/>
          <a:ln/>
        </p:spPr>
        <p:txBody>
          <a:bodyPr wrap="square" lIns="0" tIns="0" rIns="0" bIns="0" rtlCol="0" anchor="ctr"/>
          <a:lstStyle/>
          <a:p>
            <a:pPr indent="0" marL="0">
              <a:buNone/>
            </a:pPr>
            <a:r>
              <a:rPr lang="en-US" sz="3800" b="1" dirty="0">
                <a:solidFill>
                  <a:srgbClr val="0A0A0A"/>
                </a:solidFill>
                <a:latin typeface="Inter" pitchFamily="34" charset="0"/>
                <a:ea typeface="Inter" pitchFamily="34" charset="-122"/>
                <a:cs typeface="Inter" pitchFamily="34" charset="-120"/>
              </a:rPr>
              <a:t>Your experts can be your biggest risk.</a:t>
            </a:r>
            <a:endParaRPr lang="en-US" sz="3800" dirty="0"/>
          </a:p>
        </p:txBody>
      </p:sp>
      <p:sp>
        <p:nvSpPr>
          <p:cNvPr id="4" name="Text 2"/>
          <p:cNvSpPr/>
          <p:nvPr/>
        </p:nvSpPr>
        <p:spPr>
          <a:xfrm>
            <a:off x="566928" y="1737360"/>
            <a:ext cx="10607040" cy="457200"/>
          </a:xfrm>
          <a:prstGeom prst="rect">
            <a:avLst/>
          </a:prstGeom>
          <a:noFill/>
          <a:ln/>
        </p:spPr>
        <p:txBody>
          <a:bodyPr wrap="square" lIns="0" tIns="0" rIns="0" bIns="0" rtlCol="0" anchor="ctr"/>
          <a:lstStyle/>
          <a:p>
            <a:pPr indent="0" marL="0">
              <a:buNone/>
            </a:pPr>
            <a:r>
              <a:rPr lang="en-US" sz="1600" dirty="0">
                <a:solidFill>
                  <a:srgbClr val="5B5B5B"/>
                </a:solidFill>
                <a:latin typeface="Inter" pitchFamily="34" charset="0"/>
                <a:ea typeface="Inter" pitchFamily="34" charset="-122"/>
                <a:cs typeface="Inter" pitchFamily="34" charset="-120"/>
              </a:rPr>
              <a:t>Two skills decide if AI work is trustworthy: knowing the subject, and knowing how AI fails. They’re not the same.</a:t>
            </a:r>
            <a:endParaRPr lang="en-US" sz="1600" dirty="0"/>
          </a:p>
        </p:txBody>
      </p:sp>
      <p:sp>
        <p:nvSpPr>
          <p:cNvPr id="5" name="Shape 3"/>
          <p:cNvSpPr/>
          <p:nvPr/>
        </p:nvSpPr>
        <p:spPr>
          <a:xfrm>
            <a:off x="1627632" y="2331720"/>
            <a:ext cx="4901184" cy="1627632"/>
          </a:xfrm>
          <a:prstGeom prst="roundRect">
            <a:avLst>
              <a:gd name="adj" fmla="val 5056"/>
            </a:avLst>
          </a:prstGeom>
          <a:solidFill>
            <a:srgbClr val="FBEEEC"/>
          </a:solidFill>
          <a:ln w="12700">
            <a:solidFill>
              <a:srgbClr val="EAC9C4"/>
            </a:solidFill>
            <a:prstDash val="solid"/>
          </a:ln>
          <a:effectLst>
            <a:outerShdw sx="100000" sy="100000" kx="0" ky="0" algn="bl" rotWithShape="0" blurRad="88900" dist="25400" dir="5400000">
              <a:srgbClr val="000000">
                <a:alpha val="7000"/>
              </a:srgbClr>
            </a:outerShdw>
          </a:effectLst>
        </p:spPr>
      </p:sp>
      <p:sp>
        <p:nvSpPr>
          <p:cNvPr id="6" name="Text 4"/>
          <p:cNvSpPr/>
          <p:nvPr/>
        </p:nvSpPr>
        <p:spPr>
          <a:xfrm>
            <a:off x="1920240" y="2569464"/>
            <a:ext cx="4315968" cy="365760"/>
          </a:xfrm>
          <a:prstGeom prst="rect">
            <a:avLst/>
          </a:prstGeom>
          <a:noFill/>
          <a:ln/>
        </p:spPr>
        <p:txBody>
          <a:bodyPr wrap="square" lIns="0" tIns="0" rIns="0" bIns="0" rtlCol="0" anchor="ctr"/>
          <a:lstStyle/>
          <a:p>
            <a:pPr indent="0" marL="0">
              <a:buNone/>
            </a:pPr>
            <a:r>
              <a:rPr lang="en-US" sz="1900" b="1" dirty="0">
                <a:solidFill>
                  <a:srgbClr val="C5271E"/>
                </a:solidFill>
                <a:latin typeface="Inter" pitchFamily="34" charset="0"/>
                <a:ea typeface="Inter" pitchFamily="34" charset="-122"/>
                <a:cs typeface="Inter" pitchFamily="34" charset="-120"/>
              </a:rPr>
              <a:t>The fooled expert</a:t>
            </a:r>
            <a:endParaRPr lang="en-US" sz="1900" dirty="0"/>
          </a:p>
        </p:txBody>
      </p:sp>
      <p:sp>
        <p:nvSpPr>
          <p:cNvPr id="7" name="Text 5"/>
          <p:cNvSpPr/>
          <p:nvPr/>
        </p:nvSpPr>
        <p:spPr>
          <a:xfrm>
            <a:off x="1920240" y="3044952"/>
            <a:ext cx="4315968" cy="777240"/>
          </a:xfrm>
          <a:prstGeom prst="rect">
            <a:avLst/>
          </a:prstGeom>
          <a:noFill/>
          <a:ln/>
        </p:spPr>
        <p:txBody>
          <a:bodyPr wrap="square" lIns="0" tIns="0" rIns="0" bIns="0" rtlCol="0" anchor="ctr"/>
          <a:lstStyle/>
          <a:p>
            <a:pPr indent="0" marL="0">
              <a:lnSpc>
                <a:spcPct val="122000"/>
              </a:lnSpc>
              <a:buNone/>
            </a:pPr>
            <a:r>
              <a:rPr lang="en-US" sz="1350" dirty="0">
                <a:solidFill>
                  <a:srgbClr val="3A3A3A"/>
                </a:solidFill>
                <a:latin typeface="Inter" pitchFamily="34" charset="0"/>
                <a:ea typeface="Inter" pitchFamily="34" charset="-122"/>
                <a:cs typeface="Inter" pitchFamily="34" charset="-120"/>
              </a:rPr>
              <a:t>Knows the field, gets talked into a plausible draft, misses the fabricated source. The least-aware risk.</a:t>
            </a:r>
            <a:endParaRPr lang="en-US" sz="1350" dirty="0"/>
          </a:p>
        </p:txBody>
      </p:sp>
      <p:sp>
        <p:nvSpPr>
          <p:cNvPr id="8" name="Shape 6"/>
          <p:cNvSpPr/>
          <p:nvPr/>
        </p:nvSpPr>
        <p:spPr>
          <a:xfrm>
            <a:off x="6729984" y="2331720"/>
            <a:ext cx="4901184" cy="1627632"/>
          </a:xfrm>
          <a:prstGeom prst="roundRect">
            <a:avLst>
              <a:gd name="adj" fmla="val 5056"/>
            </a:avLst>
          </a:prstGeom>
          <a:solidFill>
            <a:srgbClr val="FFFFFF"/>
          </a:solidFill>
          <a:ln w="12700">
            <a:solidFill>
              <a:srgbClr val="E2E2E2"/>
            </a:solidFill>
            <a:prstDash val="solid"/>
          </a:ln>
          <a:effectLst>
            <a:outerShdw sx="100000" sy="100000" kx="0" ky="0" algn="bl" rotWithShape="0" blurRad="88900" dist="25400" dir="5400000">
              <a:srgbClr val="000000">
                <a:alpha val="7000"/>
              </a:srgbClr>
            </a:outerShdw>
          </a:effectLst>
        </p:spPr>
      </p:sp>
      <p:sp>
        <p:nvSpPr>
          <p:cNvPr id="9" name="Text 7"/>
          <p:cNvSpPr/>
          <p:nvPr/>
        </p:nvSpPr>
        <p:spPr>
          <a:xfrm>
            <a:off x="7022592" y="2569464"/>
            <a:ext cx="4315968" cy="365760"/>
          </a:xfrm>
          <a:prstGeom prst="rect">
            <a:avLst/>
          </a:prstGeom>
          <a:noFill/>
          <a:ln/>
        </p:spPr>
        <p:txBody>
          <a:bodyPr wrap="square" lIns="0" tIns="0" rIns="0" bIns="0" rtlCol="0" anchor="ctr"/>
          <a:lstStyle/>
          <a:p>
            <a:pPr indent="0" marL="0">
              <a:buNone/>
            </a:pPr>
            <a:r>
              <a:rPr lang="en-US" sz="1900" b="1" dirty="0">
                <a:solidFill>
                  <a:srgbClr val="0A0A0A"/>
                </a:solidFill>
                <a:latin typeface="Inter" pitchFamily="34" charset="0"/>
                <a:ea typeface="Inter" pitchFamily="34" charset="-122"/>
                <a:cs typeface="Inter" pitchFamily="34" charset="-120"/>
              </a:rPr>
              <a:t>Trusted reviewer</a:t>
            </a:r>
            <a:pPr indent="0" marL="0">
              <a:buNone/>
            </a:pPr>
            <a:r>
              <a:rPr lang="en-US" sz="950" b="1" spc="100" kern="0" dirty="0">
                <a:solidFill>
                  <a:srgbClr val="C5271E"/>
                </a:solidFill>
                <a:latin typeface="JetBrains Mono" pitchFamily="34" charset="0"/>
                <a:ea typeface="JetBrains Mono" pitchFamily="34" charset="-122"/>
                <a:cs typeface="JetBrains Mono" pitchFamily="34" charset="-120"/>
              </a:rPr>
              <a:t>   TARGET</a:t>
            </a:r>
            <a:endParaRPr lang="en-US" sz="1900" dirty="0"/>
          </a:p>
        </p:txBody>
      </p:sp>
      <p:sp>
        <p:nvSpPr>
          <p:cNvPr id="10" name="Text 8"/>
          <p:cNvSpPr/>
          <p:nvPr/>
        </p:nvSpPr>
        <p:spPr>
          <a:xfrm>
            <a:off x="7022592" y="3044952"/>
            <a:ext cx="4315968" cy="777240"/>
          </a:xfrm>
          <a:prstGeom prst="rect">
            <a:avLst/>
          </a:prstGeom>
          <a:noFill/>
          <a:ln/>
        </p:spPr>
        <p:txBody>
          <a:bodyPr wrap="square" lIns="0" tIns="0" rIns="0" bIns="0" rtlCol="0" anchor="ctr"/>
          <a:lstStyle/>
          <a:p>
            <a:pPr indent="0" marL="0">
              <a:lnSpc>
                <a:spcPct val="122000"/>
              </a:lnSpc>
              <a:buNone/>
            </a:pPr>
            <a:r>
              <a:rPr lang="en-US" sz="1350" dirty="0">
                <a:solidFill>
                  <a:srgbClr val="3A3A3A"/>
                </a:solidFill>
                <a:latin typeface="Inter" pitchFamily="34" charset="0"/>
                <a:ea typeface="Inter" pitchFamily="34" charset="-122"/>
                <a:cs typeface="Inter" pitchFamily="34" charset="-120"/>
              </a:rPr>
              <a:t>Catches content errors and AI errors. The target state.</a:t>
            </a:r>
            <a:endParaRPr lang="en-US" sz="1350" dirty="0"/>
          </a:p>
        </p:txBody>
      </p:sp>
      <p:sp>
        <p:nvSpPr>
          <p:cNvPr id="11" name="Shape 9"/>
          <p:cNvSpPr/>
          <p:nvPr/>
        </p:nvSpPr>
        <p:spPr>
          <a:xfrm>
            <a:off x="1627632" y="4142232"/>
            <a:ext cx="4901184" cy="1627632"/>
          </a:xfrm>
          <a:prstGeom prst="roundRect">
            <a:avLst>
              <a:gd name="adj" fmla="val 5056"/>
            </a:avLst>
          </a:prstGeom>
          <a:solidFill>
            <a:srgbClr val="FFFFFF"/>
          </a:solidFill>
          <a:ln w="12700">
            <a:solidFill>
              <a:srgbClr val="E2E2E2"/>
            </a:solidFill>
            <a:prstDash val="solid"/>
          </a:ln>
          <a:effectLst>
            <a:outerShdw sx="100000" sy="100000" kx="0" ky="0" algn="bl" rotWithShape="0" blurRad="88900" dist="25400" dir="5400000">
              <a:srgbClr val="000000">
                <a:alpha val="7000"/>
              </a:srgbClr>
            </a:outerShdw>
          </a:effectLst>
        </p:spPr>
      </p:sp>
      <p:sp>
        <p:nvSpPr>
          <p:cNvPr id="12" name="Text 10"/>
          <p:cNvSpPr/>
          <p:nvPr/>
        </p:nvSpPr>
        <p:spPr>
          <a:xfrm>
            <a:off x="1920240" y="4379976"/>
            <a:ext cx="4315968" cy="365760"/>
          </a:xfrm>
          <a:prstGeom prst="rect">
            <a:avLst/>
          </a:prstGeom>
          <a:noFill/>
          <a:ln/>
        </p:spPr>
        <p:txBody>
          <a:bodyPr wrap="square" lIns="0" tIns="0" rIns="0" bIns="0" rtlCol="0" anchor="ctr"/>
          <a:lstStyle/>
          <a:p>
            <a:pPr indent="0" marL="0">
              <a:buNone/>
            </a:pPr>
            <a:r>
              <a:rPr lang="en-US" sz="1900" b="1" dirty="0">
                <a:solidFill>
                  <a:srgbClr val="5B5B5B"/>
                </a:solidFill>
                <a:latin typeface="Inter" pitchFamily="34" charset="0"/>
                <a:ea typeface="Inter" pitchFamily="34" charset="-122"/>
                <a:cs typeface="Inter" pitchFamily="34" charset="-120"/>
              </a:rPr>
              <a:t>Defenceless</a:t>
            </a:r>
            <a:endParaRPr lang="en-US" sz="1900" dirty="0"/>
          </a:p>
        </p:txBody>
      </p:sp>
      <p:sp>
        <p:nvSpPr>
          <p:cNvPr id="13" name="Text 11"/>
          <p:cNvSpPr/>
          <p:nvPr/>
        </p:nvSpPr>
        <p:spPr>
          <a:xfrm>
            <a:off x="1920240" y="4855464"/>
            <a:ext cx="4315968" cy="777240"/>
          </a:xfrm>
          <a:prstGeom prst="rect">
            <a:avLst/>
          </a:prstGeom>
          <a:noFill/>
          <a:ln/>
        </p:spPr>
        <p:txBody>
          <a:bodyPr wrap="square" lIns="0" tIns="0" rIns="0" bIns="0" rtlCol="0" anchor="ctr"/>
          <a:lstStyle/>
          <a:p>
            <a:pPr indent="0" marL="0">
              <a:lnSpc>
                <a:spcPct val="122000"/>
              </a:lnSpc>
              <a:buNone/>
            </a:pPr>
            <a:r>
              <a:rPr lang="en-US" sz="1350" dirty="0">
                <a:solidFill>
                  <a:srgbClr val="5B5B5B"/>
                </a:solidFill>
                <a:latin typeface="Inter" pitchFamily="34" charset="0"/>
                <a:ea typeface="Inter" pitchFamily="34" charset="-122"/>
                <a:cs typeface="Inter" pitchFamily="34" charset="-120"/>
              </a:rPr>
              <a:t>Catches almost nothing. Needs full scaffolding.</a:t>
            </a:r>
            <a:endParaRPr lang="en-US" sz="1350" dirty="0"/>
          </a:p>
        </p:txBody>
      </p:sp>
      <p:sp>
        <p:nvSpPr>
          <p:cNvPr id="14" name="Shape 12"/>
          <p:cNvSpPr/>
          <p:nvPr/>
        </p:nvSpPr>
        <p:spPr>
          <a:xfrm>
            <a:off x="6729984" y="4142232"/>
            <a:ext cx="4901184" cy="1627632"/>
          </a:xfrm>
          <a:prstGeom prst="roundRect">
            <a:avLst>
              <a:gd name="adj" fmla="val 5056"/>
            </a:avLst>
          </a:prstGeom>
          <a:solidFill>
            <a:srgbClr val="FFFFFF"/>
          </a:solidFill>
          <a:ln w="12700">
            <a:solidFill>
              <a:srgbClr val="E2E2E2"/>
            </a:solidFill>
            <a:prstDash val="solid"/>
          </a:ln>
          <a:effectLst>
            <a:outerShdw sx="100000" sy="100000" kx="0" ky="0" algn="bl" rotWithShape="0" blurRad="88900" dist="25400" dir="5400000">
              <a:srgbClr val="000000">
                <a:alpha val="7000"/>
              </a:srgbClr>
            </a:outerShdw>
          </a:effectLst>
        </p:spPr>
      </p:sp>
      <p:sp>
        <p:nvSpPr>
          <p:cNvPr id="15" name="Text 13"/>
          <p:cNvSpPr/>
          <p:nvPr/>
        </p:nvSpPr>
        <p:spPr>
          <a:xfrm>
            <a:off x="7022592" y="4379976"/>
            <a:ext cx="4315968" cy="365760"/>
          </a:xfrm>
          <a:prstGeom prst="rect">
            <a:avLst/>
          </a:prstGeom>
          <a:noFill/>
          <a:ln/>
        </p:spPr>
        <p:txBody>
          <a:bodyPr wrap="square" lIns="0" tIns="0" rIns="0" bIns="0" rtlCol="0" anchor="ctr"/>
          <a:lstStyle/>
          <a:p>
            <a:pPr indent="0" marL="0">
              <a:buNone/>
            </a:pPr>
            <a:r>
              <a:rPr lang="en-US" sz="1900" b="1" dirty="0">
                <a:solidFill>
                  <a:srgbClr val="5B5B5B"/>
                </a:solidFill>
                <a:latin typeface="Inter" pitchFamily="34" charset="0"/>
                <a:ea typeface="Inter" pitchFamily="34" charset="-122"/>
                <a:cs typeface="Inter" pitchFamily="34" charset="-120"/>
              </a:rPr>
              <a:t>Sceptical generalist</a:t>
            </a:r>
            <a:endParaRPr lang="en-US" sz="1900" dirty="0"/>
          </a:p>
        </p:txBody>
      </p:sp>
      <p:sp>
        <p:nvSpPr>
          <p:cNvPr id="16" name="Text 14"/>
          <p:cNvSpPr/>
          <p:nvPr/>
        </p:nvSpPr>
        <p:spPr>
          <a:xfrm>
            <a:off x="7022592" y="4855464"/>
            <a:ext cx="4315968" cy="777240"/>
          </a:xfrm>
          <a:prstGeom prst="rect">
            <a:avLst/>
          </a:prstGeom>
          <a:noFill/>
          <a:ln/>
        </p:spPr>
        <p:txBody>
          <a:bodyPr wrap="square" lIns="0" tIns="0" rIns="0" bIns="0" rtlCol="0" anchor="ctr"/>
          <a:lstStyle/>
          <a:p>
            <a:pPr indent="0" marL="0">
              <a:lnSpc>
                <a:spcPct val="122000"/>
              </a:lnSpc>
              <a:buNone/>
            </a:pPr>
            <a:r>
              <a:rPr lang="en-US" sz="1350" dirty="0">
                <a:solidFill>
                  <a:srgbClr val="5B5B5B"/>
                </a:solidFill>
                <a:latin typeface="Inter" pitchFamily="34" charset="0"/>
                <a:ea typeface="Inter" pitchFamily="34" charset="-122"/>
                <a:cs typeface="Inter" pitchFamily="34" charset="-120"/>
              </a:rPr>
              <a:t>Spots AI’s tells, but can’t judge the substance. Needs domain touchstones.</a:t>
            </a:r>
            <a:endParaRPr lang="en-US" sz="1350" dirty="0"/>
          </a:p>
        </p:txBody>
      </p:sp>
      <p:sp>
        <p:nvSpPr>
          <p:cNvPr id="17" name="Text 15"/>
          <p:cNvSpPr/>
          <p:nvPr/>
        </p:nvSpPr>
        <p:spPr>
          <a:xfrm>
            <a:off x="457200" y="2514600"/>
            <a:ext cx="1051560" cy="548640"/>
          </a:xfrm>
          <a:prstGeom prst="rect">
            <a:avLst/>
          </a:prstGeom>
          <a:noFill/>
          <a:ln/>
        </p:spPr>
        <p:txBody>
          <a:bodyPr wrap="square" lIns="0" tIns="0" rIns="0" bIns="0" rtlCol="0" anchor="ctr"/>
          <a:lstStyle/>
          <a:p>
            <a:pPr indent="0" marL="0">
              <a:lnSpc>
                <a:spcPct val="110000"/>
              </a:lnSpc>
              <a:buNone/>
            </a:pPr>
            <a:r>
              <a:rPr lang="en-US" sz="800" b="1" spc="50" kern="0" dirty="0">
                <a:solidFill>
                  <a:srgbClr val="5B5B5B"/>
                </a:solidFill>
                <a:latin typeface="JetBrains Mono" pitchFamily="34" charset="0"/>
                <a:ea typeface="JetBrains Mono" pitchFamily="34" charset="-122"/>
                <a:cs typeface="JetBrains Mono" pitchFamily="34" charset="-120"/>
              </a:rPr>
              <a:t>HIGH</a:t>
            </a:r>
            <a:endParaRPr lang="en-US" sz="800" dirty="0"/>
          </a:p>
          <a:p>
            <a:pPr indent="0" marL="0">
              <a:lnSpc>
                <a:spcPct val="110000"/>
              </a:lnSpc>
              <a:buNone/>
            </a:pPr>
            <a:r>
              <a:rPr lang="en-US" sz="800" b="1" spc="50" kern="0" dirty="0">
                <a:solidFill>
                  <a:srgbClr val="5B5B5B"/>
                </a:solidFill>
                <a:latin typeface="JetBrains Mono" pitchFamily="34" charset="0"/>
                <a:ea typeface="JetBrains Mono" pitchFamily="34" charset="-122"/>
                <a:cs typeface="JetBrains Mono" pitchFamily="34" charset="-120"/>
              </a:rPr>
              <a:t>DOMAIN ↑</a:t>
            </a:r>
            <a:endParaRPr lang="en-US" sz="800" dirty="0"/>
          </a:p>
        </p:txBody>
      </p:sp>
      <p:sp>
        <p:nvSpPr>
          <p:cNvPr id="18" name="Text 16"/>
          <p:cNvSpPr/>
          <p:nvPr/>
        </p:nvSpPr>
        <p:spPr>
          <a:xfrm>
            <a:off x="457200" y="4965192"/>
            <a:ext cx="1051560" cy="548640"/>
          </a:xfrm>
          <a:prstGeom prst="rect">
            <a:avLst/>
          </a:prstGeom>
          <a:noFill/>
          <a:ln/>
        </p:spPr>
        <p:txBody>
          <a:bodyPr wrap="square" lIns="0" tIns="0" rIns="0" bIns="0" rtlCol="0" anchor="ctr"/>
          <a:lstStyle/>
          <a:p>
            <a:pPr indent="0" marL="0">
              <a:lnSpc>
                <a:spcPct val="110000"/>
              </a:lnSpc>
              <a:buNone/>
            </a:pPr>
            <a:r>
              <a:rPr lang="en-US" sz="800" b="1" spc="50" kern="0" dirty="0">
                <a:solidFill>
                  <a:srgbClr val="5B5B5B"/>
                </a:solidFill>
                <a:latin typeface="JetBrains Mono" pitchFamily="34" charset="0"/>
                <a:ea typeface="JetBrains Mono" pitchFamily="34" charset="-122"/>
                <a:cs typeface="JetBrains Mono" pitchFamily="34" charset="-120"/>
              </a:rPr>
              <a:t>LOW</a:t>
            </a:r>
            <a:endParaRPr lang="en-US" sz="800" dirty="0"/>
          </a:p>
          <a:p>
            <a:pPr indent="0" marL="0">
              <a:lnSpc>
                <a:spcPct val="110000"/>
              </a:lnSpc>
              <a:buNone/>
            </a:pPr>
            <a:r>
              <a:rPr lang="en-US" sz="800" b="1" spc="50" kern="0" dirty="0">
                <a:solidFill>
                  <a:srgbClr val="5B5B5B"/>
                </a:solidFill>
                <a:latin typeface="JetBrains Mono" pitchFamily="34" charset="0"/>
                <a:ea typeface="JetBrains Mono" pitchFamily="34" charset="-122"/>
                <a:cs typeface="JetBrains Mono" pitchFamily="34" charset="-120"/>
              </a:rPr>
              <a:t>DOMAIN ↓</a:t>
            </a:r>
            <a:endParaRPr lang="en-US" sz="800" dirty="0"/>
          </a:p>
        </p:txBody>
      </p:sp>
      <p:sp>
        <p:nvSpPr>
          <p:cNvPr id="19" name="Text 17"/>
          <p:cNvSpPr/>
          <p:nvPr/>
        </p:nvSpPr>
        <p:spPr>
          <a:xfrm>
            <a:off x="1627632" y="5879592"/>
            <a:ext cx="4901184" cy="228600"/>
          </a:xfrm>
          <a:prstGeom prst="rect">
            <a:avLst/>
          </a:prstGeom>
          <a:noFill/>
          <a:ln/>
        </p:spPr>
        <p:txBody>
          <a:bodyPr wrap="square" lIns="0" tIns="0" rIns="0" bIns="0" rtlCol="0" anchor="ctr"/>
          <a:lstStyle/>
          <a:p>
            <a:pPr algn="ctr" indent="0" marL="0">
              <a:buNone/>
            </a:pPr>
            <a:r>
              <a:rPr lang="en-US" sz="800" b="1" spc="50" kern="0" dirty="0">
                <a:solidFill>
                  <a:srgbClr val="5B5B5B"/>
                </a:solidFill>
                <a:latin typeface="JetBrains Mono" pitchFamily="34" charset="0"/>
                <a:ea typeface="JetBrains Mono" pitchFamily="34" charset="-122"/>
                <a:cs typeface="JetBrains Mono" pitchFamily="34" charset="-120"/>
              </a:rPr>
              <a:t>LOW AI-FAILURE LITERACY</a:t>
            </a:r>
            <a:endParaRPr lang="en-US" sz="800" dirty="0"/>
          </a:p>
        </p:txBody>
      </p:sp>
      <p:sp>
        <p:nvSpPr>
          <p:cNvPr id="20" name="Text 18"/>
          <p:cNvSpPr/>
          <p:nvPr/>
        </p:nvSpPr>
        <p:spPr>
          <a:xfrm>
            <a:off x="6729984" y="5879592"/>
            <a:ext cx="4901184" cy="228600"/>
          </a:xfrm>
          <a:prstGeom prst="rect">
            <a:avLst/>
          </a:prstGeom>
          <a:noFill/>
          <a:ln/>
        </p:spPr>
        <p:txBody>
          <a:bodyPr wrap="square" lIns="0" tIns="0" rIns="0" bIns="0" rtlCol="0" anchor="ctr"/>
          <a:lstStyle/>
          <a:p>
            <a:pPr algn="ctr" indent="0" marL="0">
              <a:buNone/>
            </a:pPr>
            <a:r>
              <a:rPr lang="en-US" sz="800" b="1" spc="50" kern="0" dirty="0">
                <a:solidFill>
                  <a:srgbClr val="5B5B5B"/>
                </a:solidFill>
                <a:latin typeface="JetBrains Mono" pitchFamily="34" charset="0"/>
                <a:ea typeface="JetBrains Mono" pitchFamily="34" charset="-122"/>
                <a:cs typeface="JetBrains Mono" pitchFamily="34" charset="-120"/>
              </a:rPr>
              <a:t>HIGH AI-FAILURE LITERACY →</a:t>
            </a:r>
            <a:endParaRPr lang="en-US" sz="800" dirty="0"/>
          </a:p>
        </p:txBody>
      </p:sp>
      <p:sp>
        <p:nvSpPr>
          <p:cNvPr id="21" name="Text 19"/>
          <p:cNvSpPr/>
          <p:nvPr/>
        </p:nvSpPr>
        <p:spPr>
          <a:xfrm>
            <a:off x="566928" y="6437376"/>
            <a:ext cx="11057839" cy="274320"/>
          </a:xfrm>
          <a:prstGeom prst="rect">
            <a:avLst/>
          </a:prstGeom>
          <a:noFill/>
          <a:ln/>
        </p:spPr>
        <p:txBody>
          <a:bodyPr wrap="square" lIns="0" tIns="0" rIns="0" bIns="0" rtlCol="0" anchor="ctr"/>
          <a:lstStyle/>
          <a:p>
            <a:pPr indent="0" marL="0">
              <a:buNone/>
            </a:pPr>
            <a:r>
              <a:rPr lang="en-US" sz="900" spc="100" kern="0" dirty="0">
                <a:solidFill>
                  <a:srgbClr val="9A9A9A"/>
                </a:solidFill>
                <a:latin typeface="JetBrains Mono" pitchFamily="34" charset="0"/>
                <a:ea typeface="JetBrains Mono" pitchFamily="34" charset="-122"/>
                <a:cs typeface="JetBrains Mono" pitchFamily="34" charset="-120"/>
              </a:rPr>
              <a:t>AI Enablement Labs  ·  aienablementlabs.co.uk</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20624"/>
            <a:ext cx="11057839" cy="274320"/>
          </a:xfrm>
          <a:prstGeom prst="rect">
            <a:avLst/>
          </a:prstGeom>
          <a:noFill/>
          <a:ln/>
        </p:spPr>
        <p:txBody>
          <a:bodyPr wrap="square" lIns="0" tIns="0" rIns="0" bIns="0" rtlCol="0" anchor="ctr"/>
          <a:lstStyle/>
          <a:p>
            <a:pPr indent="0" marL="0">
              <a:buNone/>
            </a:pPr>
            <a:r>
              <a:rPr lang="en-US" sz="1150" b="1" spc="200" kern="0" dirty="0">
                <a:solidFill>
                  <a:srgbClr val="C5271E"/>
                </a:solidFill>
                <a:latin typeface="JetBrains Mono" pitchFamily="34" charset="0"/>
                <a:ea typeface="JetBrains Mono" pitchFamily="34" charset="-122"/>
                <a:cs typeface="JetBrains Mono" pitchFamily="34" charset="-120"/>
              </a:rPr>
              <a:t>07 / </a:t>
            </a:r>
            <a:pPr indent="0" marL="0">
              <a:buNone/>
            </a:pPr>
            <a:r>
              <a:rPr lang="en-US" sz="1150" b="1" spc="200" kern="0" dirty="0">
                <a:solidFill>
                  <a:srgbClr val="0A0A0A"/>
                </a:solidFill>
                <a:latin typeface="JetBrains Mono" pitchFamily="34" charset="0"/>
                <a:ea typeface="JetBrains Mono" pitchFamily="34" charset="-122"/>
                <a:cs typeface="JetBrains Mono" pitchFamily="34" charset="-120"/>
              </a:rPr>
              <a:t>OPERATING MODES</a:t>
            </a:r>
            <a:endParaRPr lang="en-US" sz="1150" dirty="0"/>
          </a:p>
        </p:txBody>
      </p:sp>
      <p:sp>
        <p:nvSpPr>
          <p:cNvPr id="3" name="Text 1"/>
          <p:cNvSpPr/>
          <p:nvPr/>
        </p:nvSpPr>
        <p:spPr>
          <a:xfrm>
            <a:off x="566928" y="868680"/>
            <a:ext cx="10789920" cy="822960"/>
          </a:xfrm>
          <a:prstGeom prst="rect">
            <a:avLst/>
          </a:prstGeom>
          <a:noFill/>
          <a:ln/>
        </p:spPr>
        <p:txBody>
          <a:bodyPr wrap="square" lIns="0" tIns="0" rIns="0" bIns="0" rtlCol="0" anchor="ctr"/>
          <a:lstStyle/>
          <a:p>
            <a:pPr indent="0" marL="0">
              <a:buNone/>
            </a:pPr>
            <a:r>
              <a:rPr lang="en-US" sz="3800" b="1" dirty="0">
                <a:solidFill>
                  <a:srgbClr val="0A0A0A"/>
                </a:solidFill>
                <a:latin typeface="Inter" pitchFamily="34" charset="0"/>
                <a:ea typeface="Inter" pitchFamily="34" charset="-122"/>
                <a:cs typeface="Inter" pitchFamily="34" charset="-120"/>
              </a:rPr>
              <a:t>One standard. Three levels of support.</a:t>
            </a:r>
            <a:endParaRPr lang="en-US" sz="3800" dirty="0"/>
          </a:p>
        </p:txBody>
      </p:sp>
      <p:sp>
        <p:nvSpPr>
          <p:cNvPr id="4" name="Text 2"/>
          <p:cNvSpPr/>
          <p:nvPr/>
        </p:nvSpPr>
        <p:spPr>
          <a:xfrm>
            <a:off x="566928" y="1783080"/>
            <a:ext cx="10789920" cy="640080"/>
          </a:xfrm>
          <a:prstGeom prst="rect">
            <a:avLst/>
          </a:prstGeom>
          <a:noFill/>
          <a:ln/>
        </p:spPr>
        <p:txBody>
          <a:bodyPr wrap="square" lIns="0" tIns="0" rIns="0" bIns="0" rtlCol="0" anchor="ctr"/>
          <a:lstStyle/>
          <a:p>
            <a:pPr indent="0" marL="0">
              <a:lnSpc>
                <a:spcPct val="125000"/>
              </a:lnSpc>
              <a:buNone/>
            </a:pPr>
            <a:r>
              <a:rPr lang="en-US" sz="1600" dirty="0">
                <a:solidFill>
                  <a:srgbClr val="5B5B5B"/>
                </a:solidFill>
                <a:latin typeface="Inter" pitchFamily="34" charset="0"/>
                <a:ea typeface="Inter" pitchFamily="34" charset="-122"/>
                <a:cs typeface="Inter" pitchFamily="34" charset="-120"/>
              </a:rPr>
              <a:t>We hold the quality bar fixed and vary how much support the system gives. The weaker someone’s ability to verify, the more the system supplies.</a:t>
            </a:r>
            <a:endParaRPr lang="en-US" sz="1600" dirty="0"/>
          </a:p>
        </p:txBody>
      </p:sp>
      <p:sp>
        <p:nvSpPr>
          <p:cNvPr id="5" name="Shape 3"/>
          <p:cNvSpPr/>
          <p:nvPr/>
        </p:nvSpPr>
        <p:spPr>
          <a:xfrm>
            <a:off x="566928" y="2743200"/>
            <a:ext cx="3511296" cy="2331720"/>
          </a:xfrm>
          <a:prstGeom prst="roundRect">
            <a:avLst>
              <a:gd name="adj" fmla="val 3529"/>
            </a:avLst>
          </a:prstGeom>
          <a:solidFill>
            <a:srgbClr val="F7F7F6"/>
          </a:solidFill>
          <a:ln w="12700">
            <a:solidFill>
              <a:srgbClr val="E2E2E2"/>
            </a:solidFill>
            <a:prstDash val="solid"/>
          </a:ln>
          <a:effectLst>
            <a:outerShdw sx="100000" sy="100000" kx="0" ky="0" algn="bl" rotWithShape="0" blurRad="88900" dist="25400" dir="5400000">
              <a:srgbClr val="000000">
                <a:alpha val="7000"/>
              </a:srgbClr>
            </a:outerShdw>
          </a:effectLst>
        </p:spPr>
      </p:sp>
      <p:sp>
        <p:nvSpPr>
          <p:cNvPr id="6" name="Text 4"/>
          <p:cNvSpPr/>
          <p:nvPr/>
        </p:nvSpPr>
        <p:spPr>
          <a:xfrm>
            <a:off x="877824" y="3035808"/>
            <a:ext cx="2889504" cy="457200"/>
          </a:xfrm>
          <a:prstGeom prst="rect">
            <a:avLst/>
          </a:prstGeom>
          <a:noFill/>
          <a:ln/>
        </p:spPr>
        <p:txBody>
          <a:bodyPr wrap="square" lIns="0" tIns="0" rIns="0" bIns="0" rtlCol="0" anchor="ctr"/>
          <a:lstStyle/>
          <a:p>
            <a:pPr indent="0" marL="0">
              <a:buNone/>
            </a:pPr>
            <a:r>
              <a:rPr lang="en-US" sz="2200" b="1" dirty="0">
                <a:solidFill>
                  <a:srgbClr val="0A0A0A"/>
                </a:solidFill>
                <a:latin typeface="Inter" pitchFamily="34" charset="0"/>
                <a:ea typeface="Inter" pitchFamily="34" charset="-122"/>
                <a:cs typeface="Inter" pitchFamily="34" charset="-120"/>
              </a:rPr>
              <a:t>Guided</a:t>
            </a:r>
            <a:endParaRPr lang="en-US" sz="2200" dirty="0"/>
          </a:p>
        </p:txBody>
      </p:sp>
      <p:sp>
        <p:nvSpPr>
          <p:cNvPr id="7" name="Text 5"/>
          <p:cNvSpPr/>
          <p:nvPr/>
        </p:nvSpPr>
        <p:spPr>
          <a:xfrm>
            <a:off x="877824" y="3703320"/>
            <a:ext cx="2889504" cy="1188720"/>
          </a:xfrm>
          <a:prstGeom prst="rect">
            <a:avLst/>
          </a:prstGeom>
          <a:noFill/>
          <a:ln/>
        </p:spPr>
        <p:txBody>
          <a:bodyPr wrap="square" lIns="0" tIns="0" rIns="0" bIns="0" rtlCol="0" anchor="ctr"/>
          <a:lstStyle/>
          <a:p>
            <a:pPr indent="0" marL="0">
              <a:lnSpc>
                <a:spcPct val="130000"/>
              </a:lnSpc>
              <a:buNone/>
            </a:pPr>
            <a:r>
              <a:rPr lang="en-US" sz="1450" dirty="0">
                <a:solidFill>
                  <a:srgbClr val="5B5B5B"/>
                </a:solidFill>
                <a:latin typeface="Inter" pitchFamily="34" charset="0"/>
                <a:ea typeface="Inter" pitchFamily="34" charset="-122"/>
                <a:cs typeface="Inter" pitchFamily="34" charset="-120"/>
              </a:rPr>
              <a:t>Locked templates, approved prompts, mandatory checks, expert sign-off built in.</a:t>
            </a:r>
            <a:endParaRPr lang="en-US" sz="1450" dirty="0"/>
          </a:p>
        </p:txBody>
      </p:sp>
      <p:sp>
        <p:nvSpPr>
          <p:cNvPr id="8" name="Shape 6"/>
          <p:cNvSpPr/>
          <p:nvPr/>
        </p:nvSpPr>
        <p:spPr>
          <a:xfrm>
            <a:off x="4340200" y="2743200"/>
            <a:ext cx="3511296" cy="2331720"/>
          </a:xfrm>
          <a:prstGeom prst="roundRect">
            <a:avLst>
              <a:gd name="adj" fmla="val 3529"/>
            </a:avLst>
          </a:prstGeom>
          <a:solidFill>
            <a:srgbClr val="F7F7F6"/>
          </a:solidFill>
          <a:ln w="12700">
            <a:solidFill>
              <a:srgbClr val="E2E2E2"/>
            </a:solidFill>
            <a:prstDash val="solid"/>
          </a:ln>
          <a:effectLst>
            <a:outerShdw sx="100000" sy="100000" kx="0" ky="0" algn="bl" rotWithShape="0" blurRad="88900" dist="25400" dir="5400000">
              <a:srgbClr val="000000">
                <a:alpha val="7000"/>
              </a:srgbClr>
            </a:outerShdw>
          </a:effectLst>
        </p:spPr>
      </p:sp>
      <p:sp>
        <p:nvSpPr>
          <p:cNvPr id="9" name="Text 7"/>
          <p:cNvSpPr/>
          <p:nvPr/>
        </p:nvSpPr>
        <p:spPr>
          <a:xfrm>
            <a:off x="4651096" y="3035808"/>
            <a:ext cx="2889504" cy="457200"/>
          </a:xfrm>
          <a:prstGeom prst="rect">
            <a:avLst/>
          </a:prstGeom>
          <a:noFill/>
          <a:ln/>
        </p:spPr>
        <p:txBody>
          <a:bodyPr wrap="square" lIns="0" tIns="0" rIns="0" bIns="0" rtlCol="0" anchor="ctr"/>
          <a:lstStyle/>
          <a:p>
            <a:pPr indent="0" marL="0">
              <a:buNone/>
            </a:pPr>
            <a:r>
              <a:rPr lang="en-US" sz="2200" b="1" dirty="0">
                <a:solidFill>
                  <a:srgbClr val="0A0A0A"/>
                </a:solidFill>
                <a:latin typeface="Inter" pitchFamily="34" charset="0"/>
                <a:ea typeface="Inter" pitchFamily="34" charset="-122"/>
                <a:cs typeface="Inter" pitchFamily="34" charset="-120"/>
              </a:rPr>
              <a:t>Supported</a:t>
            </a:r>
            <a:endParaRPr lang="en-US" sz="2200" dirty="0"/>
          </a:p>
        </p:txBody>
      </p:sp>
      <p:sp>
        <p:nvSpPr>
          <p:cNvPr id="10" name="Text 8"/>
          <p:cNvSpPr/>
          <p:nvPr/>
        </p:nvSpPr>
        <p:spPr>
          <a:xfrm>
            <a:off x="4651096" y="3703320"/>
            <a:ext cx="2889504" cy="1188720"/>
          </a:xfrm>
          <a:prstGeom prst="rect">
            <a:avLst/>
          </a:prstGeom>
          <a:noFill/>
          <a:ln/>
        </p:spPr>
        <p:txBody>
          <a:bodyPr wrap="square" lIns="0" tIns="0" rIns="0" bIns="0" rtlCol="0" anchor="ctr"/>
          <a:lstStyle/>
          <a:p>
            <a:pPr indent="0" marL="0">
              <a:lnSpc>
                <a:spcPct val="130000"/>
              </a:lnSpc>
              <a:buNone/>
            </a:pPr>
            <a:r>
              <a:rPr lang="en-US" sz="1450" dirty="0">
                <a:solidFill>
                  <a:srgbClr val="5B5B5B"/>
                </a:solidFill>
                <a:latin typeface="Inter" pitchFamily="34" charset="0"/>
                <a:ea typeface="Inter" pitchFamily="34" charset="-122"/>
                <a:cs typeface="Inter" pitchFamily="34" charset="-120"/>
              </a:rPr>
              <a:t>Reusable playbooks, self-review, touchstone-assisted spot-checks, senior sign-off on high-stakes work.</a:t>
            </a:r>
            <a:endParaRPr lang="en-US" sz="1450" dirty="0"/>
          </a:p>
        </p:txBody>
      </p:sp>
      <p:sp>
        <p:nvSpPr>
          <p:cNvPr id="11" name="Shape 9"/>
          <p:cNvSpPr/>
          <p:nvPr/>
        </p:nvSpPr>
        <p:spPr>
          <a:xfrm>
            <a:off x="8113471" y="2743200"/>
            <a:ext cx="3511296" cy="2331720"/>
          </a:xfrm>
          <a:prstGeom prst="roundRect">
            <a:avLst>
              <a:gd name="adj" fmla="val 3529"/>
            </a:avLst>
          </a:prstGeom>
          <a:solidFill>
            <a:srgbClr val="F7F7F6"/>
          </a:solidFill>
          <a:ln w="12700">
            <a:solidFill>
              <a:srgbClr val="E2E2E2"/>
            </a:solidFill>
            <a:prstDash val="solid"/>
          </a:ln>
          <a:effectLst>
            <a:outerShdw sx="100000" sy="100000" kx="0" ky="0" algn="bl" rotWithShape="0" blurRad="88900" dist="25400" dir="5400000">
              <a:srgbClr val="000000">
                <a:alpha val="7000"/>
              </a:srgbClr>
            </a:outerShdw>
          </a:effectLst>
        </p:spPr>
      </p:sp>
      <p:sp>
        <p:nvSpPr>
          <p:cNvPr id="12" name="Text 10"/>
          <p:cNvSpPr/>
          <p:nvPr/>
        </p:nvSpPr>
        <p:spPr>
          <a:xfrm>
            <a:off x="8424367" y="3035808"/>
            <a:ext cx="2889504" cy="457200"/>
          </a:xfrm>
          <a:prstGeom prst="rect">
            <a:avLst/>
          </a:prstGeom>
          <a:noFill/>
          <a:ln/>
        </p:spPr>
        <p:txBody>
          <a:bodyPr wrap="square" lIns="0" tIns="0" rIns="0" bIns="0" rtlCol="0" anchor="ctr"/>
          <a:lstStyle/>
          <a:p>
            <a:pPr indent="0" marL="0">
              <a:buNone/>
            </a:pPr>
            <a:r>
              <a:rPr lang="en-US" sz="2200" b="1" dirty="0">
                <a:solidFill>
                  <a:srgbClr val="0A0A0A"/>
                </a:solidFill>
                <a:latin typeface="Inter" pitchFamily="34" charset="0"/>
                <a:ea typeface="Inter" pitchFamily="34" charset="-122"/>
                <a:cs typeface="Inter" pitchFamily="34" charset="-120"/>
              </a:rPr>
              <a:t>Accountable</a:t>
            </a:r>
            <a:endParaRPr lang="en-US" sz="2200" dirty="0"/>
          </a:p>
        </p:txBody>
      </p:sp>
      <p:sp>
        <p:nvSpPr>
          <p:cNvPr id="13" name="Text 11"/>
          <p:cNvSpPr/>
          <p:nvPr/>
        </p:nvSpPr>
        <p:spPr>
          <a:xfrm>
            <a:off x="8424367" y="3703320"/>
            <a:ext cx="2889504" cy="1188720"/>
          </a:xfrm>
          <a:prstGeom prst="rect">
            <a:avLst/>
          </a:prstGeom>
          <a:noFill/>
          <a:ln/>
        </p:spPr>
        <p:txBody>
          <a:bodyPr wrap="square" lIns="0" tIns="0" rIns="0" bIns="0" rtlCol="0" anchor="ctr"/>
          <a:lstStyle/>
          <a:p>
            <a:pPr indent="0" marL="0">
              <a:lnSpc>
                <a:spcPct val="130000"/>
              </a:lnSpc>
              <a:buNone/>
            </a:pPr>
            <a:r>
              <a:rPr lang="en-US" sz="1450" dirty="0">
                <a:solidFill>
                  <a:srgbClr val="5B5B5B"/>
                </a:solidFill>
                <a:latin typeface="Inter" pitchFamily="34" charset="0"/>
                <a:ea typeface="Inter" pitchFamily="34" charset="-122"/>
                <a:cs typeface="Inter" pitchFamily="34" charset="-120"/>
              </a:rPr>
              <a:t>Light process, full personal accountability, a documented verification trail.</a:t>
            </a:r>
            <a:endParaRPr lang="en-US" sz="1450" dirty="0"/>
          </a:p>
        </p:txBody>
      </p:sp>
      <p:sp>
        <p:nvSpPr>
          <p:cNvPr id="14" name="Text 12"/>
          <p:cNvSpPr/>
          <p:nvPr/>
        </p:nvSpPr>
        <p:spPr>
          <a:xfrm>
            <a:off x="566928" y="5440680"/>
            <a:ext cx="10789920" cy="548640"/>
          </a:xfrm>
          <a:prstGeom prst="rect">
            <a:avLst/>
          </a:prstGeom>
          <a:noFill/>
          <a:ln/>
        </p:spPr>
        <p:txBody>
          <a:bodyPr wrap="square" lIns="0" tIns="0" rIns="0" bIns="0" rtlCol="0" anchor="ctr"/>
          <a:lstStyle/>
          <a:p>
            <a:pPr indent="0" marL="0">
              <a:lnSpc>
                <a:spcPct val="120000"/>
              </a:lnSpc>
              <a:buNone/>
            </a:pPr>
            <a:r>
              <a:rPr lang="en-US" sz="1550" b="1" dirty="0">
                <a:solidFill>
                  <a:srgbClr val="C5271E"/>
                </a:solidFill>
                <a:latin typeface="Inter" pitchFamily="34" charset="0"/>
                <a:ea typeface="Inter" pitchFamily="34" charset="-122"/>
                <a:cs typeface="Inter" pitchFamily="34" charset="-120"/>
              </a:rPr>
              <a:t>Moving between modes is the whole point. </a:t>
            </a:r>
            <a:pPr indent="0" marL="0">
              <a:lnSpc>
                <a:spcPct val="120000"/>
              </a:lnSpc>
              <a:buNone/>
            </a:pPr>
            <a:r>
              <a:rPr lang="en-US" sz="1550" dirty="0">
                <a:solidFill>
                  <a:srgbClr val="5B5B5B"/>
                </a:solidFill>
                <a:latin typeface="Inter" pitchFamily="34" charset="0"/>
                <a:ea typeface="Inter" pitchFamily="34" charset="-122"/>
                <a:cs typeface="Inter" pitchFamily="34" charset="-120"/>
              </a:rPr>
              <a:t>As a team’s reviewing becomes more reliable, the support eases back.</a:t>
            </a:r>
            <a:endParaRPr lang="en-US" sz="1550" dirty="0"/>
          </a:p>
        </p:txBody>
      </p:sp>
      <p:sp>
        <p:nvSpPr>
          <p:cNvPr id="15" name="Text 13"/>
          <p:cNvSpPr/>
          <p:nvPr/>
        </p:nvSpPr>
        <p:spPr>
          <a:xfrm>
            <a:off x="566928" y="6437376"/>
            <a:ext cx="11057839" cy="274320"/>
          </a:xfrm>
          <a:prstGeom prst="rect">
            <a:avLst/>
          </a:prstGeom>
          <a:noFill/>
          <a:ln/>
        </p:spPr>
        <p:txBody>
          <a:bodyPr wrap="square" lIns="0" tIns="0" rIns="0" bIns="0" rtlCol="0" anchor="ctr"/>
          <a:lstStyle/>
          <a:p>
            <a:pPr indent="0" marL="0">
              <a:buNone/>
            </a:pPr>
            <a:r>
              <a:rPr lang="en-US" sz="900" spc="100" kern="0" dirty="0">
                <a:solidFill>
                  <a:srgbClr val="9A9A9A"/>
                </a:solidFill>
                <a:latin typeface="JetBrains Mono" pitchFamily="34" charset="0"/>
                <a:ea typeface="JetBrains Mono" pitchFamily="34" charset="-122"/>
                <a:cs typeface="JetBrains Mono" pitchFamily="34" charset="-120"/>
              </a:rPr>
              <a:t>AI Enablement Labs  ·  aienablementlabs.co.uk</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20624"/>
            <a:ext cx="11057839" cy="274320"/>
          </a:xfrm>
          <a:prstGeom prst="rect">
            <a:avLst/>
          </a:prstGeom>
          <a:noFill/>
          <a:ln/>
        </p:spPr>
        <p:txBody>
          <a:bodyPr wrap="square" lIns="0" tIns="0" rIns="0" bIns="0" rtlCol="0" anchor="ctr"/>
          <a:lstStyle/>
          <a:p>
            <a:pPr indent="0" marL="0">
              <a:buNone/>
            </a:pPr>
            <a:r>
              <a:rPr lang="en-US" sz="1150" b="1" spc="200" kern="0" dirty="0">
                <a:solidFill>
                  <a:srgbClr val="C5271E"/>
                </a:solidFill>
                <a:latin typeface="JetBrains Mono" pitchFamily="34" charset="0"/>
                <a:ea typeface="JetBrains Mono" pitchFamily="34" charset="-122"/>
                <a:cs typeface="JetBrains Mono" pitchFamily="34" charset="-120"/>
              </a:rPr>
              <a:t>08 / </a:t>
            </a:r>
            <a:pPr indent="0" marL="0">
              <a:buNone/>
            </a:pPr>
            <a:r>
              <a:rPr lang="en-US" sz="1150" b="1" spc="200" kern="0" dirty="0">
                <a:solidFill>
                  <a:srgbClr val="0A0A0A"/>
                </a:solidFill>
                <a:latin typeface="JetBrains Mono" pitchFamily="34" charset="0"/>
                <a:ea typeface="JetBrains Mono" pitchFamily="34" charset="-122"/>
                <a:cs typeface="JetBrains Mono" pitchFamily="34" charset="-120"/>
              </a:rPr>
              <a:t>HOW QUALITY HOLDS</a:t>
            </a:r>
            <a:endParaRPr lang="en-US" sz="1150" dirty="0"/>
          </a:p>
        </p:txBody>
      </p:sp>
      <p:sp>
        <p:nvSpPr>
          <p:cNvPr id="3" name="Text 1"/>
          <p:cNvSpPr/>
          <p:nvPr/>
        </p:nvSpPr>
        <p:spPr>
          <a:xfrm>
            <a:off x="566928" y="868680"/>
            <a:ext cx="10881360" cy="1280160"/>
          </a:xfrm>
          <a:prstGeom prst="rect">
            <a:avLst/>
          </a:prstGeom>
          <a:noFill/>
          <a:ln/>
        </p:spPr>
        <p:txBody>
          <a:bodyPr wrap="square" lIns="0" tIns="0" rIns="0" bIns="0" rtlCol="0" anchor="ctr"/>
          <a:lstStyle/>
          <a:p>
            <a:pPr indent="0" marL="0">
              <a:lnSpc>
                <a:spcPct val="105000"/>
              </a:lnSpc>
              <a:buNone/>
            </a:pPr>
            <a:r>
              <a:rPr lang="en-US" sz="3400" b="1" dirty="0">
                <a:solidFill>
                  <a:srgbClr val="0A0A0A"/>
                </a:solidFill>
                <a:latin typeface="Inter" pitchFamily="34" charset="0"/>
                <a:ea typeface="Inter" pitchFamily="34" charset="-122"/>
                <a:cs typeface="Inter" pitchFamily="34" charset="-120"/>
              </a:rPr>
              <a:t>When no expert is in the room, the system supplies one.</a:t>
            </a:r>
            <a:endParaRPr lang="en-US" sz="3400" dirty="0"/>
          </a:p>
        </p:txBody>
      </p:sp>
      <p:sp>
        <p:nvSpPr>
          <p:cNvPr id="4" name="Text 2"/>
          <p:cNvSpPr/>
          <p:nvPr/>
        </p:nvSpPr>
        <p:spPr>
          <a:xfrm>
            <a:off x="566928" y="2331720"/>
            <a:ext cx="5074920" cy="2286000"/>
          </a:xfrm>
          <a:prstGeom prst="rect">
            <a:avLst/>
          </a:prstGeom>
          <a:noFill/>
          <a:ln/>
        </p:spPr>
        <p:txBody>
          <a:bodyPr wrap="square" lIns="0" tIns="0" rIns="0" bIns="0" rtlCol="0" anchor="ctr"/>
          <a:lstStyle/>
          <a:p>
            <a:pPr indent="0" marL="0">
              <a:lnSpc>
                <a:spcPct val="135000"/>
              </a:lnSpc>
              <a:buNone/>
            </a:pPr>
            <a:r>
              <a:rPr lang="en-US" sz="1600" dirty="0">
                <a:solidFill>
                  <a:srgbClr val="5B5B5B"/>
                </a:solidFill>
                <a:latin typeface="Inter" pitchFamily="34" charset="0"/>
                <a:ea typeface="Inter" pitchFamily="34" charset="-122"/>
                <a:cs typeface="Inter" pitchFamily="34" charset="-120"/>
              </a:rPr>
              <a:t>We build a library of validation touchstones: independent references the work is checked against. A good reference helps the weakest reviewer most. It’s how a newcomer and a principal can work to the same standard.</a:t>
            </a:r>
            <a:endParaRPr lang="en-US" sz="1600" dirty="0"/>
          </a:p>
        </p:txBody>
      </p:sp>
      <p:sp>
        <p:nvSpPr>
          <p:cNvPr id="5" name="Shape 3"/>
          <p:cNvSpPr/>
          <p:nvPr/>
        </p:nvSpPr>
        <p:spPr>
          <a:xfrm>
            <a:off x="5989320" y="2212848"/>
            <a:ext cx="5623560" cy="841248"/>
          </a:xfrm>
          <a:prstGeom prst="roundRect">
            <a:avLst>
              <a:gd name="adj" fmla="val 9783"/>
            </a:avLst>
          </a:prstGeom>
          <a:solidFill>
            <a:srgbClr val="FBEEEC"/>
          </a:solidFill>
          <a:ln w="12700">
            <a:solidFill>
              <a:srgbClr val="EAC9C4"/>
            </a:solidFill>
            <a:prstDash val="solid"/>
          </a:ln>
          <a:effectLst>
            <a:outerShdw sx="100000" sy="100000" kx="0" ky="0" algn="bl" rotWithShape="0" blurRad="88900" dist="25400" dir="5400000">
              <a:srgbClr val="000000">
                <a:alpha val="7000"/>
              </a:srgbClr>
            </a:outerShdw>
          </a:effectLst>
        </p:spPr>
      </p:sp>
      <p:sp>
        <p:nvSpPr>
          <p:cNvPr id="6" name="Text 4"/>
          <p:cNvSpPr/>
          <p:nvPr/>
        </p:nvSpPr>
        <p:spPr>
          <a:xfrm>
            <a:off x="6263640" y="2359152"/>
            <a:ext cx="3703320" cy="292608"/>
          </a:xfrm>
          <a:prstGeom prst="rect">
            <a:avLst/>
          </a:prstGeom>
          <a:noFill/>
          <a:ln/>
        </p:spPr>
        <p:txBody>
          <a:bodyPr wrap="square" lIns="0" tIns="0" rIns="0" bIns="0" rtlCol="0" anchor="ctr"/>
          <a:lstStyle/>
          <a:p>
            <a:pPr indent="0" marL="0">
              <a:buNone/>
            </a:pPr>
            <a:r>
              <a:rPr lang="en-US" sz="1500" dirty="0">
                <a:solidFill>
                  <a:srgbClr val="0A0A0A"/>
                </a:solidFill>
                <a:latin typeface="Inter SemiBold" pitchFamily="34" charset="0"/>
                <a:ea typeface="Inter SemiBold" pitchFamily="34" charset="-122"/>
                <a:cs typeface="Inter SemiBold" pitchFamily="34" charset="-120"/>
              </a:rPr>
              <a:t>Formal / oracle checks</a:t>
            </a:r>
            <a:endParaRPr lang="en-US" sz="1500" dirty="0"/>
          </a:p>
        </p:txBody>
      </p:sp>
      <p:sp>
        <p:nvSpPr>
          <p:cNvPr id="7" name="Text 5"/>
          <p:cNvSpPr/>
          <p:nvPr/>
        </p:nvSpPr>
        <p:spPr>
          <a:xfrm>
            <a:off x="6263640" y="2670048"/>
            <a:ext cx="3703320" cy="292608"/>
          </a:xfrm>
          <a:prstGeom prst="rect">
            <a:avLst/>
          </a:prstGeom>
          <a:noFill/>
          <a:ln/>
        </p:spPr>
        <p:txBody>
          <a:bodyPr wrap="square" lIns="0" tIns="0" rIns="0" bIns="0" rtlCol="0" anchor="ctr"/>
          <a:lstStyle/>
          <a:p>
            <a:pPr indent="0" marL="0">
              <a:buNone/>
            </a:pPr>
            <a:r>
              <a:rPr lang="en-US" sz="1200" dirty="0">
                <a:solidFill>
                  <a:srgbClr val="5B5B5B"/>
                </a:solidFill>
                <a:latin typeface="Inter" pitchFamily="34" charset="0"/>
                <a:ea typeface="Inter" pitchFamily="34" charset="-122"/>
                <a:cs typeface="Inter" pitchFamily="34" charset="-120"/>
              </a:rPr>
              <a:t>Tests pass, citations resolve, numbers recompute</a:t>
            </a:r>
            <a:endParaRPr lang="en-US" sz="1200" dirty="0"/>
          </a:p>
        </p:txBody>
      </p:sp>
      <p:sp>
        <p:nvSpPr>
          <p:cNvPr id="8" name="Text 6"/>
          <p:cNvSpPr/>
          <p:nvPr/>
        </p:nvSpPr>
        <p:spPr>
          <a:xfrm>
            <a:off x="9921240" y="2212848"/>
            <a:ext cx="1463040" cy="841248"/>
          </a:xfrm>
          <a:prstGeom prst="rect">
            <a:avLst/>
          </a:prstGeom>
          <a:noFill/>
          <a:ln/>
        </p:spPr>
        <p:txBody>
          <a:bodyPr wrap="square" lIns="0" tIns="0" rIns="0" bIns="0" rtlCol="0" anchor="ctr"/>
          <a:lstStyle/>
          <a:p>
            <a:pPr algn="r" indent="0" marL="0">
              <a:buNone/>
            </a:pPr>
            <a:r>
              <a:rPr lang="en-US" sz="1000" b="1" spc="100" kern="0" dirty="0">
                <a:solidFill>
                  <a:srgbClr val="C5271E"/>
                </a:solidFill>
                <a:latin typeface="JetBrains Mono" pitchFamily="34" charset="0"/>
                <a:ea typeface="JetBrains Mono" pitchFamily="34" charset="-122"/>
                <a:cs typeface="JetBrains Mono" pitchFamily="34" charset="-120"/>
              </a:rPr>
              <a:t>STRONGEST</a:t>
            </a:r>
            <a:endParaRPr lang="en-US" sz="1000" dirty="0"/>
          </a:p>
        </p:txBody>
      </p:sp>
      <p:sp>
        <p:nvSpPr>
          <p:cNvPr id="9" name="Shape 7"/>
          <p:cNvSpPr/>
          <p:nvPr/>
        </p:nvSpPr>
        <p:spPr>
          <a:xfrm>
            <a:off x="5989320" y="3200400"/>
            <a:ext cx="5623560" cy="841248"/>
          </a:xfrm>
          <a:prstGeom prst="roundRect">
            <a:avLst>
              <a:gd name="adj" fmla="val 9783"/>
            </a:avLst>
          </a:prstGeom>
          <a:solidFill>
            <a:srgbClr val="FFFFFF"/>
          </a:solidFill>
          <a:ln w="12700">
            <a:solidFill>
              <a:srgbClr val="E2E2E2"/>
            </a:solidFill>
            <a:prstDash val="solid"/>
          </a:ln>
          <a:effectLst>
            <a:outerShdw sx="100000" sy="100000" kx="0" ky="0" algn="bl" rotWithShape="0" blurRad="88900" dist="25400" dir="5400000">
              <a:srgbClr val="000000">
                <a:alpha val="7000"/>
              </a:srgbClr>
            </a:outerShdw>
          </a:effectLst>
        </p:spPr>
      </p:sp>
      <p:sp>
        <p:nvSpPr>
          <p:cNvPr id="10" name="Text 8"/>
          <p:cNvSpPr/>
          <p:nvPr/>
        </p:nvSpPr>
        <p:spPr>
          <a:xfrm>
            <a:off x="6263640" y="3346704"/>
            <a:ext cx="3703320" cy="292608"/>
          </a:xfrm>
          <a:prstGeom prst="rect">
            <a:avLst/>
          </a:prstGeom>
          <a:noFill/>
          <a:ln/>
        </p:spPr>
        <p:txBody>
          <a:bodyPr wrap="square" lIns="0" tIns="0" rIns="0" bIns="0" rtlCol="0" anchor="ctr"/>
          <a:lstStyle/>
          <a:p>
            <a:pPr indent="0" marL="0">
              <a:buNone/>
            </a:pPr>
            <a:r>
              <a:rPr lang="en-US" sz="1500" dirty="0">
                <a:solidFill>
                  <a:srgbClr val="0A0A0A"/>
                </a:solidFill>
                <a:latin typeface="Inter SemiBold" pitchFamily="34" charset="0"/>
                <a:ea typeface="Inter SemiBold" pitchFamily="34" charset="-122"/>
                <a:cs typeface="Inter SemiBold" pitchFamily="34" charset="-120"/>
              </a:rPr>
              <a:t>Live expert</a:t>
            </a:r>
            <a:endParaRPr lang="en-US" sz="1500" dirty="0"/>
          </a:p>
        </p:txBody>
      </p:sp>
      <p:sp>
        <p:nvSpPr>
          <p:cNvPr id="11" name="Text 9"/>
          <p:cNvSpPr/>
          <p:nvPr/>
        </p:nvSpPr>
        <p:spPr>
          <a:xfrm>
            <a:off x="6263640" y="3657600"/>
            <a:ext cx="3703320" cy="292608"/>
          </a:xfrm>
          <a:prstGeom prst="rect">
            <a:avLst/>
          </a:prstGeom>
          <a:noFill/>
          <a:ln/>
        </p:spPr>
        <p:txBody>
          <a:bodyPr wrap="square" lIns="0" tIns="0" rIns="0" bIns="0" rtlCol="0" anchor="ctr"/>
          <a:lstStyle/>
          <a:p>
            <a:pPr indent="0" marL="0">
              <a:buNone/>
            </a:pPr>
            <a:r>
              <a:rPr lang="en-US" sz="1200" dirty="0">
                <a:solidFill>
                  <a:srgbClr val="5B5B5B"/>
                </a:solidFill>
                <a:latin typeface="Inter" pitchFamily="34" charset="0"/>
                <a:ea typeface="Inter" pitchFamily="34" charset="-122"/>
                <a:cs typeface="Inter" pitchFamily="34" charset="-120"/>
              </a:rPr>
              <a:t>A human vets the work</a:t>
            </a:r>
            <a:endParaRPr lang="en-US" sz="1200" dirty="0"/>
          </a:p>
        </p:txBody>
      </p:sp>
      <p:sp>
        <p:nvSpPr>
          <p:cNvPr id="12" name="Text 10"/>
          <p:cNvSpPr/>
          <p:nvPr/>
        </p:nvSpPr>
        <p:spPr>
          <a:xfrm>
            <a:off x="9921240" y="3200400"/>
            <a:ext cx="1463040" cy="841248"/>
          </a:xfrm>
          <a:prstGeom prst="rect">
            <a:avLst/>
          </a:prstGeom>
          <a:noFill/>
          <a:ln/>
        </p:spPr>
        <p:txBody>
          <a:bodyPr wrap="square" lIns="0" tIns="0" rIns="0" bIns="0" rtlCol="0" anchor="ctr"/>
          <a:lstStyle/>
          <a:p>
            <a:pPr algn="r" indent="0" marL="0">
              <a:buNone/>
            </a:pPr>
            <a:r>
              <a:rPr lang="en-US" sz="1000" b="1" spc="100" kern="0" dirty="0">
                <a:solidFill>
                  <a:srgbClr val="C5271E"/>
                </a:solidFill>
                <a:latin typeface="JetBrains Mono" pitchFamily="34" charset="0"/>
                <a:ea typeface="JetBrains Mono" pitchFamily="34" charset="-122"/>
                <a:cs typeface="JetBrains Mono" pitchFamily="34" charset="-120"/>
              </a:rPr>
              <a:t>GOLD STANDARD</a:t>
            </a:r>
            <a:endParaRPr lang="en-US" sz="1000" dirty="0"/>
          </a:p>
        </p:txBody>
      </p:sp>
      <p:sp>
        <p:nvSpPr>
          <p:cNvPr id="13" name="Shape 11"/>
          <p:cNvSpPr/>
          <p:nvPr/>
        </p:nvSpPr>
        <p:spPr>
          <a:xfrm>
            <a:off x="5989320" y="4187952"/>
            <a:ext cx="5623560" cy="841248"/>
          </a:xfrm>
          <a:prstGeom prst="roundRect">
            <a:avLst>
              <a:gd name="adj" fmla="val 9783"/>
            </a:avLst>
          </a:prstGeom>
          <a:solidFill>
            <a:srgbClr val="FBEEEC"/>
          </a:solidFill>
          <a:ln w="12700">
            <a:solidFill>
              <a:srgbClr val="EAC9C4"/>
            </a:solidFill>
            <a:prstDash val="solid"/>
          </a:ln>
          <a:effectLst>
            <a:outerShdw sx="100000" sy="100000" kx="0" ky="0" algn="bl" rotWithShape="0" blurRad="88900" dist="25400" dir="5400000">
              <a:srgbClr val="000000">
                <a:alpha val="7000"/>
              </a:srgbClr>
            </a:outerShdw>
          </a:effectLst>
        </p:spPr>
      </p:sp>
      <p:sp>
        <p:nvSpPr>
          <p:cNvPr id="14" name="Text 12"/>
          <p:cNvSpPr/>
          <p:nvPr/>
        </p:nvSpPr>
        <p:spPr>
          <a:xfrm>
            <a:off x="6263640" y="4334256"/>
            <a:ext cx="3703320" cy="292608"/>
          </a:xfrm>
          <a:prstGeom prst="rect">
            <a:avLst/>
          </a:prstGeom>
          <a:noFill/>
          <a:ln/>
        </p:spPr>
        <p:txBody>
          <a:bodyPr wrap="square" lIns="0" tIns="0" rIns="0" bIns="0" rtlCol="0" anchor="ctr"/>
          <a:lstStyle/>
          <a:p>
            <a:pPr indent="0" marL="0">
              <a:buNone/>
            </a:pPr>
            <a:r>
              <a:rPr lang="en-US" sz="1500" dirty="0">
                <a:solidFill>
                  <a:srgbClr val="0A0A0A"/>
                </a:solidFill>
                <a:latin typeface="Inter SemiBold" pitchFamily="34" charset="0"/>
                <a:ea typeface="Inter SemiBold" pitchFamily="34" charset="-122"/>
                <a:cs typeface="Inter SemiBold" pitchFamily="34" charset="-120"/>
              </a:rPr>
              <a:t>Codified exemplars</a:t>
            </a:r>
            <a:endParaRPr lang="en-US" sz="1500" dirty="0"/>
          </a:p>
        </p:txBody>
      </p:sp>
      <p:sp>
        <p:nvSpPr>
          <p:cNvPr id="15" name="Text 13"/>
          <p:cNvSpPr/>
          <p:nvPr/>
        </p:nvSpPr>
        <p:spPr>
          <a:xfrm>
            <a:off x="6263640" y="4645152"/>
            <a:ext cx="3703320" cy="292608"/>
          </a:xfrm>
          <a:prstGeom prst="rect">
            <a:avLst/>
          </a:prstGeom>
          <a:noFill/>
          <a:ln/>
        </p:spPr>
        <p:txBody>
          <a:bodyPr wrap="square" lIns="0" tIns="0" rIns="0" bIns="0" rtlCol="0" anchor="ctr"/>
          <a:lstStyle/>
          <a:p>
            <a:pPr indent="0" marL="0">
              <a:buNone/>
            </a:pPr>
            <a:r>
              <a:rPr lang="en-US" sz="1200" dirty="0">
                <a:solidFill>
                  <a:srgbClr val="5B5B5B"/>
                </a:solidFill>
                <a:latin typeface="Inter" pitchFamily="34" charset="0"/>
                <a:ea typeface="Inter" pitchFamily="34" charset="-122"/>
                <a:cs typeface="Inter" pitchFamily="34" charset="-120"/>
              </a:rPr>
              <a:t>Gold examples + the rubric they embody</a:t>
            </a:r>
            <a:endParaRPr lang="en-US" sz="1200" dirty="0"/>
          </a:p>
        </p:txBody>
      </p:sp>
      <p:sp>
        <p:nvSpPr>
          <p:cNvPr id="16" name="Text 14"/>
          <p:cNvSpPr/>
          <p:nvPr/>
        </p:nvSpPr>
        <p:spPr>
          <a:xfrm>
            <a:off x="9921240" y="4187952"/>
            <a:ext cx="1463040" cy="841248"/>
          </a:xfrm>
          <a:prstGeom prst="rect">
            <a:avLst/>
          </a:prstGeom>
          <a:noFill/>
          <a:ln/>
        </p:spPr>
        <p:txBody>
          <a:bodyPr wrap="square" lIns="0" tIns="0" rIns="0" bIns="0" rtlCol="0" anchor="ctr"/>
          <a:lstStyle/>
          <a:p>
            <a:pPr algn="r" indent="0" marL="0">
              <a:buNone/>
            </a:pPr>
            <a:r>
              <a:rPr lang="en-US" sz="1000" b="1" spc="100" kern="0" dirty="0">
                <a:solidFill>
                  <a:srgbClr val="C5271E"/>
                </a:solidFill>
                <a:latin typeface="JetBrains Mono" pitchFamily="34" charset="0"/>
                <a:ea typeface="JetBrains Mono" pitchFamily="34" charset="-122"/>
                <a:cs typeface="JetBrains Mono" pitchFamily="34" charset="-120"/>
              </a:rPr>
              <a:t>SCALABLE</a:t>
            </a:r>
            <a:endParaRPr lang="en-US" sz="1000" dirty="0"/>
          </a:p>
        </p:txBody>
      </p:sp>
      <p:sp>
        <p:nvSpPr>
          <p:cNvPr id="17" name="Shape 15"/>
          <p:cNvSpPr/>
          <p:nvPr/>
        </p:nvSpPr>
        <p:spPr>
          <a:xfrm>
            <a:off x="5989320" y="5175504"/>
            <a:ext cx="5623560" cy="841248"/>
          </a:xfrm>
          <a:prstGeom prst="roundRect">
            <a:avLst>
              <a:gd name="adj" fmla="val 9783"/>
            </a:avLst>
          </a:prstGeom>
          <a:solidFill>
            <a:srgbClr val="FFFFFF"/>
          </a:solidFill>
          <a:ln w="12700">
            <a:solidFill>
              <a:srgbClr val="E2E2E2"/>
            </a:solidFill>
            <a:prstDash val="solid"/>
          </a:ln>
          <a:effectLst>
            <a:outerShdw sx="100000" sy="100000" kx="0" ky="0" algn="bl" rotWithShape="0" blurRad="88900" dist="25400" dir="5400000">
              <a:srgbClr val="000000">
                <a:alpha val="7000"/>
              </a:srgbClr>
            </a:outerShdw>
          </a:effectLst>
        </p:spPr>
      </p:sp>
      <p:sp>
        <p:nvSpPr>
          <p:cNvPr id="18" name="Text 16"/>
          <p:cNvSpPr/>
          <p:nvPr/>
        </p:nvSpPr>
        <p:spPr>
          <a:xfrm>
            <a:off x="6263640" y="5321808"/>
            <a:ext cx="3703320" cy="292608"/>
          </a:xfrm>
          <a:prstGeom prst="rect">
            <a:avLst/>
          </a:prstGeom>
          <a:noFill/>
          <a:ln/>
        </p:spPr>
        <p:txBody>
          <a:bodyPr wrap="square" lIns="0" tIns="0" rIns="0" bIns="0" rtlCol="0" anchor="ctr"/>
          <a:lstStyle/>
          <a:p>
            <a:pPr indent="0" marL="0">
              <a:buNone/>
            </a:pPr>
            <a:r>
              <a:rPr lang="en-US" sz="1500" dirty="0">
                <a:solidFill>
                  <a:srgbClr val="0A0A0A"/>
                </a:solidFill>
                <a:latin typeface="Inter SemiBold" pitchFamily="34" charset="0"/>
                <a:ea typeface="Inter SemiBold" pitchFamily="34" charset="-122"/>
                <a:cs typeface="Inter SemiBold" pitchFamily="34" charset="-120"/>
              </a:rPr>
              <a:t>Cross-checks</a:t>
            </a:r>
            <a:endParaRPr lang="en-US" sz="1500" dirty="0"/>
          </a:p>
        </p:txBody>
      </p:sp>
      <p:sp>
        <p:nvSpPr>
          <p:cNvPr id="19" name="Text 17"/>
          <p:cNvSpPr/>
          <p:nvPr/>
        </p:nvSpPr>
        <p:spPr>
          <a:xfrm>
            <a:off x="6263640" y="5632704"/>
            <a:ext cx="3703320" cy="292608"/>
          </a:xfrm>
          <a:prstGeom prst="rect">
            <a:avLst/>
          </a:prstGeom>
          <a:noFill/>
          <a:ln/>
        </p:spPr>
        <p:txBody>
          <a:bodyPr wrap="square" lIns="0" tIns="0" rIns="0" bIns="0" rtlCol="0" anchor="ctr"/>
          <a:lstStyle/>
          <a:p>
            <a:pPr indent="0" marL="0">
              <a:buNone/>
            </a:pPr>
            <a:r>
              <a:rPr lang="en-US" sz="1200" dirty="0">
                <a:solidFill>
                  <a:srgbClr val="5B5B5B"/>
                </a:solidFill>
                <a:latin typeface="Inter" pitchFamily="34" charset="0"/>
                <a:ea typeface="Inter" pitchFamily="34" charset="-122"/>
                <a:cs typeface="Inter" pitchFamily="34" charset="-120"/>
              </a:rPr>
              <a:t>Independent re-generation; disagreement flags risk</a:t>
            </a:r>
            <a:endParaRPr lang="en-US" sz="1200" dirty="0"/>
          </a:p>
        </p:txBody>
      </p:sp>
      <p:sp>
        <p:nvSpPr>
          <p:cNvPr id="20" name="Text 18"/>
          <p:cNvSpPr/>
          <p:nvPr/>
        </p:nvSpPr>
        <p:spPr>
          <a:xfrm>
            <a:off x="9921240" y="5175504"/>
            <a:ext cx="1463040" cy="841248"/>
          </a:xfrm>
          <a:prstGeom prst="rect">
            <a:avLst/>
          </a:prstGeom>
          <a:noFill/>
          <a:ln/>
        </p:spPr>
        <p:txBody>
          <a:bodyPr wrap="square" lIns="0" tIns="0" rIns="0" bIns="0" rtlCol="0" anchor="ctr"/>
          <a:lstStyle/>
          <a:p>
            <a:pPr algn="r" indent="0" marL="0">
              <a:buNone/>
            </a:pPr>
            <a:r>
              <a:rPr lang="en-US" sz="1000" b="1" spc="100" kern="0" dirty="0">
                <a:solidFill>
                  <a:srgbClr val="C5271E"/>
                </a:solidFill>
                <a:latin typeface="JetBrains Mono" pitchFamily="34" charset="0"/>
                <a:ea typeface="JetBrains Mono" pitchFamily="34" charset="-122"/>
                <a:cs typeface="JetBrains Mono" pitchFamily="34" charset="-120"/>
              </a:rPr>
              <a:t>ALWAYS ON</a:t>
            </a:r>
            <a:endParaRPr lang="en-US" sz="1000" dirty="0"/>
          </a:p>
        </p:txBody>
      </p:sp>
      <p:sp>
        <p:nvSpPr>
          <p:cNvPr id="21" name="Text 19"/>
          <p:cNvSpPr/>
          <p:nvPr/>
        </p:nvSpPr>
        <p:spPr>
          <a:xfrm>
            <a:off x="566928" y="6437376"/>
            <a:ext cx="11057839" cy="274320"/>
          </a:xfrm>
          <a:prstGeom prst="rect">
            <a:avLst/>
          </a:prstGeom>
          <a:noFill/>
          <a:ln/>
        </p:spPr>
        <p:txBody>
          <a:bodyPr wrap="square" lIns="0" tIns="0" rIns="0" bIns="0" rtlCol="0" anchor="ctr"/>
          <a:lstStyle/>
          <a:p>
            <a:pPr indent="0" marL="0">
              <a:buNone/>
            </a:pPr>
            <a:r>
              <a:rPr lang="en-US" sz="900" spc="100" kern="0" dirty="0">
                <a:solidFill>
                  <a:srgbClr val="9A9A9A"/>
                </a:solidFill>
                <a:latin typeface="JetBrains Mono" pitchFamily="34" charset="0"/>
                <a:ea typeface="JetBrains Mono" pitchFamily="34" charset="-122"/>
                <a:cs typeface="JetBrains Mono" pitchFamily="34" charset="-120"/>
              </a:rPr>
              <a:t>AI Enablement Labs  ·  aienablementlabs.co.uk</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 Enablement Labs — Concept Deck</dc:title>
  <dc:subject>PptxGenJS Presentation</dc:subject>
  <dc:creator>AI Enablement Labs</dc:creator>
  <cp:lastModifiedBy>AI Enablement Labs</cp:lastModifiedBy>
  <cp:revision>1</cp:revision>
  <dcterms:created xsi:type="dcterms:W3CDTF">2026-06-20T15:47:14Z</dcterms:created>
  <dcterms:modified xsi:type="dcterms:W3CDTF">2026-06-20T15:47:14Z</dcterms:modified>
</cp:coreProperties>
</file>